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16.xml" ContentType="application/vnd.openxmlformats-officedocument.presentationml.notesSlide+xml"/>
  <Override PartName="/ppt/notesSlides/notesSlide9.xml" ContentType="application/vnd.openxmlformats-officedocument.presentationml.notes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82" r:id="rId2"/>
    <p:sldId id="284" r:id="rId3"/>
    <p:sldId id="321" r:id="rId4"/>
    <p:sldId id="323" r:id="rId5"/>
    <p:sldId id="328" r:id="rId6"/>
    <p:sldId id="324" r:id="rId7"/>
    <p:sldId id="325" r:id="rId8"/>
    <p:sldId id="326" r:id="rId9"/>
    <p:sldId id="338" r:id="rId10"/>
    <p:sldId id="295" r:id="rId11"/>
    <p:sldId id="337" r:id="rId12"/>
    <p:sldId id="327" r:id="rId13"/>
    <p:sldId id="294" r:id="rId14"/>
    <p:sldId id="317" r:id="rId15"/>
    <p:sldId id="315" r:id="rId16"/>
    <p:sldId id="333" r:id="rId17"/>
    <p:sldId id="336" r:id="rId18"/>
    <p:sldId id="334" r:id="rId19"/>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0E57"/>
    <a:srgbClr val="0095C8"/>
    <a:srgbClr val="81DEFF"/>
    <a:srgbClr val="202C70"/>
    <a:srgbClr val="FFFFFF"/>
    <a:srgbClr val="A0B100"/>
    <a:srgbClr val="F7FFAB"/>
    <a:srgbClr val="C1EFFF"/>
    <a:srgbClr val="0095C9"/>
    <a:srgbClr val="16AC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38"/>
    <p:restoredTop sz="85461" autoAdjust="0"/>
  </p:normalViewPr>
  <p:slideViewPr>
    <p:cSldViewPr snapToGrid="0" snapToObjects="1">
      <p:cViewPr varScale="1">
        <p:scale>
          <a:sx n="70" d="100"/>
          <a:sy n="70" d="100"/>
        </p:scale>
        <p:origin x="118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6"/>
          </a:xfrm>
          <a:prstGeom prst="rect">
            <a:avLst/>
          </a:prstGeom>
        </p:spPr>
        <p:txBody>
          <a:bodyPr vert="horz" lIns="92007" tIns="46003" rIns="92007" bIns="46003" rtlCol="0"/>
          <a:lstStyle>
            <a:lvl1pPr algn="l">
              <a:defRPr sz="1200"/>
            </a:lvl1pPr>
          </a:lstStyle>
          <a:p>
            <a:endParaRPr lang="en-US"/>
          </a:p>
        </p:txBody>
      </p:sp>
      <p:sp>
        <p:nvSpPr>
          <p:cNvPr id="3" name="Date Placeholder 2"/>
          <p:cNvSpPr>
            <a:spLocks noGrp="1"/>
          </p:cNvSpPr>
          <p:nvPr>
            <p:ph type="dt" idx="1"/>
          </p:nvPr>
        </p:nvSpPr>
        <p:spPr>
          <a:xfrm>
            <a:off x="3901698" y="0"/>
            <a:ext cx="2984871" cy="502756"/>
          </a:xfrm>
          <a:prstGeom prst="rect">
            <a:avLst/>
          </a:prstGeom>
        </p:spPr>
        <p:txBody>
          <a:bodyPr vert="horz" lIns="92007" tIns="46003" rIns="92007" bIns="46003" rtlCol="0"/>
          <a:lstStyle>
            <a:lvl1pPr algn="r">
              <a:defRPr sz="1200"/>
            </a:lvl1pPr>
          </a:lstStyle>
          <a:p>
            <a:fld id="{3C16012A-B6B8-1B4B-B3DE-BFA740C7AFDD}" type="datetimeFigureOut">
              <a:rPr lang="en-US" smtClean="0"/>
              <a:t>2/24/2022</a:t>
            </a:fld>
            <a:endParaRPr lang="en-US"/>
          </a:p>
        </p:txBody>
      </p:sp>
      <p:sp>
        <p:nvSpPr>
          <p:cNvPr id="4" name="Slide Image Placeholder 3"/>
          <p:cNvSpPr>
            <a:spLocks noGrp="1" noRot="1" noChangeAspect="1"/>
          </p:cNvSpPr>
          <p:nvPr>
            <p:ph type="sldImg" idx="2"/>
          </p:nvPr>
        </p:nvSpPr>
        <p:spPr>
          <a:xfrm>
            <a:off x="438150" y="1252538"/>
            <a:ext cx="6011863" cy="3382962"/>
          </a:xfrm>
          <a:prstGeom prst="rect">
            <a:avLst/>
          </a:prstGeom>
          <a:noFill/>
          <a:ln w="12700">
            <a:solidFill>
              <a:prstClr val="black"/>
            </a:solidFill>
          </a:ln>
        </p:spPr>
        <p:txBody>
          <a:bodyPr vert="horz" lIns="92007" tIns="46003" rIns="92007" bIns="46003" rtlCol="0" anchor="ctr"/>
          <a:lstStyle/>
          <a:p>
            <a:endParaRPr lang="en-US"/>
          </a:p>
        </p:txBody>
      </p:sp>
      <p:sp>
        <p:nvSpPr>
          <p:cNvPr id="5" name="Notes Placeholder 4"/>
          <p:cNvSpPr>
            <a:spLocks noGrp="1"/>
          </p:cNvSpPr>
          <p:nvPr>
            <p:ph type="body" sz="quarter" idx="3"/>
          </p:nvPr>
        </p:nvSpPr>
        <p:spPr>
          <a:xfrm>
            <a:off x="688817" y="4822270"/>
            <a:ext cx="5510530" cy="3945493"/>
          </a:xfrm>
          <a:prstGeom prst="rect">
            <a:avLst/>
          </a:prstGeom>
        </p:spPr>
        <p:txBody>
          <a:bodyPr vert="horz" lIns="92007" tIns="46003" rIns="92007" bIns="46003"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517547"/>
            <a:ext cx="2984871" cy="502755"/>
          </a:xfrm>
          <a:prstGeom prst="rect">
            <a:avLst/>
          </a:prstGeom>
        </p:spPr>
        <p:txBody>
          <a:bodyPr vert="horz" lIns="92007" tIns="46003" rIns="92007" bIns="46003" rtlCol="0" anchor="b"/>
          <a:lstStyle>
            <a:lvl1pPr algn="l">
              <a:defRPr sz="1200"/>
            </a:lvl1pPr>
          </a:lstStyle>
          <a:p>
            <a:endParaRPr lang="en-US"/>
          </a:p>
        </p:txBody>
      </p:sp>
      <p:sp>
        <p:nvSpPr>
          <p:cNvPr id="7" name="Slide Number Placeholder 6"/>
          <p:cNvSpPr>
            <a:spLocks noGrp="1"/>
          </p:cNvSpPr>
          <p:nvPr>
            <p:ph type="sldNum" sz="quarter" idx="5"/>
          </p:nvPr>
        </p:nvSpPr>
        <p:spPr>
          <a:xfrm>
            <a:off x="3901698" y="9517547"/>
            <a:ext cx="2984871" cy="502755"/>
          </a:xfrm>
          <a:prstGeom prst="rect">
            <a:avLst/>
          </a:prstGeom>
        </p:spPr>
        <p:txBody>
          <a:bodyPr vert="horz" lIns="92007" tIns="46003" rIns="92007" bIns="46003" rtlCol="0" anchor="b"/>
          <a:lstStyle>
            <a:lvl1pPr algn="r">
              <a:defRPr sz="1200"/>
            </a:lvl1pPr>
          </a:lstStyle>
          <a:p>
            <a:fld id="{E6BE8983-6ADB-074C-82EC-D9C11D0FB6F2}" type="slidenum">
              <a:rPr lang="en-US" smtClean="0"/>
              <a:t>‹#›</a:t>
            </a:fld>
            <a:endParaRPr lang="en-US"/>
          </a:p>
        </p:txBody>
      </p:sp>
    </p:spTree>
    <p:extLst>
      <p:ext uri="{BB962C8B-B14F-4D97-AF65-F5344CB8AC3E}">
        <p14:creationId xmlns:p14="http://schemas.microsoft.com/office/powerpoint/2010/main" val="1392248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43037" indent="-243037">
              <a:buAutoNum type="arabicParenR"/>
            </a:pPr>
            <a:r>
              <a:rPr lang="en-GB" dirty="0"/>
              <a:t>https://www.thecdi.net/New-Career-Development-Framework</a:t>
            </a: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2</a:t>
            </a:fld>
            <a:endParaRPr lang="en-US"/>
          </a:p>
        </p:txBody>
      </p:sp>
    </p:spTree>
    <p:extLst>
      <p:ext uri="{BB962C8B-B14F-4D97-AF65-F5344CB8AC3E}">
        <p14:creationId xmlns:p14="http://schemas.microsoft.com/office/powerpoint/2010/main" val="1499639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b="0" dirty="0" err="1"/>
              <a:t>Unsplash</a:t>
            </a:r>
            <a:endParaRPr lang="en-GB" b="0"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11</a:t>
            </a:fld>
            <a:endParaRPr lang="en-US"/>
          </a:p>
        </p:txBody>
      </p:sp>
    </p:spTree>
    <p:extLst>
      <p:ext uri="{BB962C8B-B14F-4D97-AF65-F5344CB8AC3E}">
        <p14:creationId xmlns:p14="http://schemas.microsoft.com/office/powerpoint/2010/main" val="3410754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b="0" dirty="0"/>
              <a:t>The mix and </a:t>
            </a:r>
            <a:r>
              <a:rPr lang="en-GB" b="0" dirty="0" err="1"/>
              <a:t>icould</a:t>
            </a:r>
            <a:r>
              <a:rPr lang="en-GB" b="0" dirty="0"/>
              <a:t> have excellent information for students</a:t>
            </a:r>
          </a:p>
          <a:p>
            <a:endParaRPr lang="en-GB" b="1" dirty="0"/>
          </a:p>
          <a:p>
            <a:r>
              <a:rPr lang="en-GB" b="1" dirty="0"/>
              <a:t>Images</a:t>
            </a:r>
          </a:p>
          <a:p>
            <a:pPr marL="228600" indent="-228600">
              <a:buAutoNum type="arabicParenR"/>
            </a:pPr>
            <a:r>
              <a:rPr lang="en-GB" b="0" dirty="0" err="1"/>
              <a:t>Unsplash</a:t>
            </a:r>
            <a:endParaRPr lang="en-GB" b="0" dirty="0"/>
          </a:p>
          <a:p>
            <a:pPr marL="0" indent="0">
              <a:buNone/>
            </a:pPr>
            <a:endParaRPr lang="en-GB" b="0" dirty="0"/>
          </a:p>
          <a:p>
            <a:pPr marL="0" indent="0">
              <a:buNone/>
            </a:pPr>
            <a:r>
              <a:rPr lang="en-GB" b="1" dirty="0"/>
              <a:t>References</a:t>
            </a:r>
          </a:p>
          <a:p>
            <a:pPr marL="228600" indent="-228600">
              <a:buAutoNum type="arabicParenR"/>
            </a:pPr>
            <a:r>
              <a:rPr lang="en-GB" dirty="0"/>
              <a:t>https://dictionary.cambridge.org/dictionary/english/feedback</a:t>
            </a:r>
          </a:p>
          <a:p>
            <a:pPr marL="228600" indent="-228600">
              <a:buAutoNum type="arabicParenR"/>
            </a:pPr>
            <a:r>
              <a:rPr lang="en-GB" dirty="0"/>
              <a:t>https://icould.com/explore/categories/career-paths/getting-a-job/getting-a-job</a:t>
            </a:r>
          </a:p>
          <a:p>
            <a:pPr marL="228600" indent="-228600">
              <a:buAutoNum type="arabicParenR"/>
            </a:pPr>
            <a:r>
              <a:rPr lang="en-GB" b="0" dirty="0"/>
              <a:t>https://www.themix.org.uk/work-and-study</a:t>
            </a:r>
          </a:p>
          <a:p>
            <a:pPr marL="228600" indent="-228600">
              <a:buAutoNum type="arabicParenR"/>
            </a:pPr>
            <a:r>
              <a:rPr lang="en-GB" b="0" dirty="0"/>
              <a:t>https://icould.com/</a:t>
            </a:r>
          </a:p>
          <a:p>
            <a:pPr marL="228600" indent="-228600">
              <a:buAutoNum type="arabicParenR"/>
            </a:pPr>
            <a:endParaRPr lang="en-GB" dirty="0"/>
          </a:p>
          <a:p>
            <a:pPr marL="228600" indent="-228600">
              <a:buAutoNum type="arabicParenR"/>
            </a:pPr>
            <a:endParaRPr lang="en-GB" dirty="0"/>
          </a:p>
          <a:p>
            <a:pPr marL="228600" indent="-228600">
              <a:buAutoNum type="arabicParenR"/>
            </a:pPr>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12</a:t>
            </a:fld>
            <a:endParaRPr lang="en-US"/>
          </a:p>
        </p:txBody>
      </p:sp>
    </p:spTree>
    <p:extLst>
      <p:ext uri="{BB962C8B-B14F-4D97-AF65-F5344CB8AC3E}">
        <p14:creationId xmlns:p14="http://schemas.microsoft.com/office/powerpoint/2010/main" val="1241284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b="0" dirty="0" err="1"/>
              <a:t>Unsplash</a:t>
            </a:r>
            <a:endParaRPr lang="en-GB" b="0" dirty="0"/>
          </a:p>
          <a:p>
            <a:pPr marL="0" indent="0">
              <a:buNone/>
            </a:pPr>
            <a:endParaRPr lang="en-GB" b="0" dirty="0"/>
          </a:p>
          <a:p>
            <a:pPr marL="0" indent="0">
              <a:buNone/>
            </a:pPr>
            <a:r>
              <a:rPr lang="en-GB" b="1" dirty="0"/>
              <a:t>References</a:t>
            </a:r>
          </a:p>
          <a:p>
            <a:pPr marL="228600" indent="-228600">
              <a:buAutoNum type="arabicParenR"/>
            </a:pPr>
            <a:r>
              <a:rPr lang="en-GB" b="0" dirty="0"/>
              <a:t>https://findapprenticeshiptraining.apprenticeships.education.gov.uk/#</a:t>
            </a:r>
          </a:p>
          <a:p>
            <a:pPr marL="228600" indent="-228600">
              <a:buAutoNum type="arabicParenR"/>
            </a:pPr>
            <a:r>
              <a:rPr lang="en-GB" b="0" dirty="0"/>
              <a:t>https://www.northeastgrowthhub.co.uk/scheme/business-support/apprenticeship-training/</a:t>
            </a:r>
          </a:p>
          <a:p>
            <a:pPr marL="228600" indent="-228600">
              <a:buAutoNum type="arabicParenR"/>
            </a:pPr>
            <a:r>
              <a:rPr lang="en-GB" b="0" dirty="0"/>
              <a:t>https://amazingapprenticeships.com/apprenticeships/</a:t>
            </a:r>
          </a:p>
          <a:p>
            <a:pPr marL="228600" indent="-228600">
              <a:buAutoNum type="arabicParenR"/>
            </a:pPr>
            <a:endParaRPr lang="en-GB" b="0" dirty="0"/>
          </a:p>
        </p:txBody>
      </p:sp>
      <p:sp>
        <p:nvSpPr>
          <p:cNvPr id="4" name="Slide Number Placeholder 3"/>
          <p:cNvSpPr>
            <a:spLocks noGrp="1"/>
          </p:cNvSpPr>
          <p:nvPr>
            <p:ph type="sldNum" sz="quarter" idx="5"/>
          </p:nvPr>
        </p:nvSpPr>
        <p:spPr/>
        <p:txBody>
          <a:bodyPr/>
          <a:lstStyle/>
          <a:p>
            <a:fld id="{E6BE8983-6ADB-074C-82EC-D9C11D0FB6F2}" type="slidenum">
              <a:rPr lang="en-US" smtClean="0"/>
              <a:t>13</a:t>
            </a:fld>
            <a:endParaRPr lang="en-US"/>
          </a:p>
        </p:txBody>
      </p:sp>
    </p:spTree>
    <p:extLst>
      <p:ext uri="{BB962C8B-B14F-4D97-AF65-F5344CB8AC3E}">
        <p14:creationId xmlns:p14="http://schemas.microsoft.com/office/powerpoint/2010/main" val="134514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b="0" dirty="0"/>
              <a:t>Further Education – education below the level of a university degree for people who have left school - https://dictionary.cambridge.org/dictionary/english/further-education</a:t>
            </a:r>
          </a:p>
          <a:p>
            <a:r>
              <a:rPr lang="en-GB" b="0" dirty="0"/>
              <a:t>Higher Education – education at a college or university where subjects are studied at an advanced level - https://dictionary.cambridge.org/dictionary/english/higher-education</a:t>
            </a:r>
          </a:p>
          <a:p>
            <a:r>
              <a:rPr lang="en-GB" b="1" dirty="0"/>
              <a:t>LINK: https://successatschool.org/advicedetails/860/what-is-further-higher-education</a:t>
            </a:r>
          </a:p>
          <a:p>
            <a:r>
              <a:rPr lang="en-GB" b="1" dirty="0"/>
              <a:t>Images</a:t>
            </a:r>
          </a:p>
          <a:p>
            <a:pPr marL="228600" indent="-228600">
              <a:buAutoNum type="arabicParenR"/>
            </a:pPr>
            <a:r>
              <a:rPr lang="en-GB" b="0" dirty="0" err="1"/>
              <a:t>Unsplash</a:t>
            </a:r>
            <a:endParaRPr lang="en-GB" b="0" dirty="0"/>
          </a:p>
          <a:p>
            <a:pPr marL="0" indent="0">
              <a:buNone/>
            </a:pPr>
            <a:endParaRPr lang="en-GB" b="0" dirty="0"/>
          </a:p>
          <a:p>
            <a:pPr marL="0" indent="0">
              <a:buNone/>
            </a:pPr>
            <a:r>
              <a:rPr lang="en-GB" b="1" dirty="0"/>
              <a:t>References</a:t>
            </a:r>
          </a:p>
          <a:p>
            <a:pPr marL="228600" indent="-228600">
              <a:buAutoNum type="arabicParenR"/>
            </a:pPr>
            <a:r>
              <a:rPr lang="en-GB" b="0" dirty="0"/>
              <a:t>https://www.goodschoolsguide.co.uk/careers/further-education/what-is-further-education#:~:text=Further%20Education%20(FE)%20refers%20to,FE%20until%20they%20are%2018.</a:t>
            </a:r>
          </a:p>
          <a:p>
            <a:pPr marL="228600" indent="-228600">
              <a:buAutoNum type="arabicParenR"/>
            </a:pPr>
            <a:r>
              <a:rPr lang="en-GB" b="0" dirty="0"/>
              <a:t>https://www.educationpartnershipne.ac.uk/</a:t>
            </a:r>
          </a:p>
          <a:p>
            <a:pPr marL="228600" indent="-228600">
              <a:buAutoNum type="arabicParenR"/>
            </a:pPr>
            <a:r>
              <a:rPr lang="en-GB" b="0" dirty="0"/>
              <a:t>https://nationalcareers.service.gov.uk/careers-advice/career-choices-at-16</a:t>
            </a:r>
          </a:p>
          <a:p>
            <a:pPr marL="228600" indent="-228600">
              <a:buAutoNum type="arabicParenR"/>
            </a:pPr>
            <a:r>
              <a:rPr lang="en-GB" b="0" dirty="0"/>
              <a:t>https://resources.careersandenterprise.co.uk/resources/my-choices-guide-students</a:t>
            </a:r>
          </a:p>
          <a:p>
            <a:pPr marL="228600" indent="-228600">
              <a:buAutoNum type="arabicParenR"/>
            </a:pPr>
            <a:endParaRPr lang="en-GB" b="0" dirty="0"/>
          </a:p>
        </p:txBody>
      </p:sp>
      <p:sp>
        <p:nvSpPr>
          <p:cNvPr id="4" name="Slide Number Placeholder 3"/>
          <p:cNvSpPr>
            <a:spLocks noGrp="1"/>
          </p:cNvSpPr>
          <p:nvPr>
            <p:ph type="sldNum" sz="quarter" idx="5"/>
          </p:nvPr>
        </p:nvSpPr>
        <p:spPr/>
        <p:txBody>
          <a:bodyPr/>
          <a:lstStyle/>
          <a:p>
            <a:fld id="{E6BE8983-6ADB-074C-82EC-D9C11D0FB6F2}" type="slidenum">
              <a:rPr lang="en-US" smtClean="0"/>
              <a:t>14</a:t>
            </a:fld>
            <a:endParaRPr lang="en-US"/>
          </a:p>
        </p:txBody>
      </p:sp>
    </p:spTree>
    <p:extLst>
      <p:ext uri="{BB962C8B-B14F-4D97-AF65-F5344CB8AC3E}">
        <p14:creationId xmlns:p14="http://schemas.microsoft.com/office/powerpoint/2010/main" val="2146812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a:t>
            </a:r>
          </a:p>
          <a:p>
            <a:r>
              <a:rPr lang="en-GB" b="1" dirty="0"/>
              <a:t>SMART - </a:t>
            </a:r>
            <a:r>
              <a:rPr lang="en-GB" b="0" dirty="0"/>
              <a:t>https://www.bbc.co.uk/bitesize/guides/zwr34j6/revision/3</a:t>
            </a:r>
          </a:p>
          <a:p>
            <a:pPr algn="l">
              <a:buFont typeface="Arial" panose="020B0604020202020204" pitchFamily="34" charset="0"/>
              <a:buChar char="•"/>
            </a:pPr>
            <a:r>
              <a:rPr lang="en-GB" b="1" i="0" dirty="0">
                <a:solidFill>
                  <a:srgbClr val="231F20"/>
                </a:solidFill>
                <a:effectLst/>
                <a:latin typeface="ReithSans"/>
              </a:rPr>
              <a:t>S</a:t>
            </a:r>
            <a:r>
              <a:rPr lang="en-GB" b="0" i="0" dirty="0">
                <a:solidFill>
                  <a:srgbClr val="231F20"/>
                </a:solidFill>
                <a:effectLst/>
                <a:latin typeface="ReithSans"/>
              </a:rPr>
              <a:t>pecific – state exactly what will need to be done</a:t>
            </a:r>
          </a:p>
          <a:p>
            <a:pPr algn="l">
              <a:buFont typeface="Arial" panose="020B0604020202020204" pitchFamily="34" charset="0"/>
              <a:buChar char="•"/>
            </a:pPr>
            <a:r>
              <a:rPr lang="en-GB" b="1" i="0" dirty="0">
                <a:solidFill>
                  <a:srgbClr val="231F20"/>
                </a:solidFill>
                <a:effectLst/>
                <a:latin typeface="ReithSans"/>
              </a:rPr>
              <a:t>M</a:t>
            </a:r>
            <a:r>
              <a:rPr lang="en-GB" b="0" i="0" dirty="0">
                <a:solidFill>
                  <a:srgbClr val="231F20"/>
                </a:solidFill>
                <a:effectLst/>
                <a:latin typeface="ReithSans"/>
              </a:rPr>
              <a:t>easurable – clear what success will look like</a:t>
            </a:r>
          </a:p>
          <a:p>
            <a:pPr algn="l">
              <a:buFont typeface="Arial" panose="020B0604020202020204" pitchFamily="34" charset="0"/>
              <a:buChar char="•"/>
            </a:pPr>
            <a:r>
              <a:rPr lang="en-GB" b="1" i="0" dirty="0">
                <a:solidFill>
                  <a:srgbClr val="231F20"/>
                </a:solidFill>
                <a:effectLst/>
                <a:latin typeface="ReithSans"/>
              </a:rPr>
              <a:t>A</a:t>
            </a:r>
            <a:r>
              <a:rPr lang="en-GB" b="0" i="0" dirty="0">
                <a:solidFill>
                  <a:srgbClr val="231F20"/>
                </a:solidFill>
                <a:effectLst/>
                <a:latin typeface="ReithSans"/>
              </a:rPr>
              <a:t>ccepted – decided on by all participants in the process</a:t>
            </a:r>
          </a:p>
          <a:p>
            <a:pPr algn="l">
              <a:buFont typeface="Arial" panose="020B0604020202020204" pitchFamily="34" charset="0"/>
              <a:buChar char="•"/>
            </a:pPr>
            <a:r>
              <a:rPr lang="en-GB" b="1" i="0" dirty="0">
                <a:solidFill>
                  <a:srgbClr val="231F20"/>
                </a:solidFill>
                <a:effectLst/>
                <a:latin typeface="ReithSans"/>
              </a:rPr>
              <a:t>R</a:t>
            </a:r>
            <a:r>
              <a:rPr lang="en-GB" b="0" i="0" dirty="0">
                <a:solidFill>
                  <a:srgbClr val="231F20"/>
                </a:solidFill>
                <a:effectLst/>
                <a:latin typeface="ReithSans"/>
              </a:rPr>
              <a:t>ealistic – know it is practical – steps </a:t>
            </a:r>
            <a:r>
              <a:rPr lang="en-GB" b="0" i="1" dirty="0">
                <a:solidFill>
                  <a:srgbClr val="231F20"/>
                </a:solidFill>
                <a:effectLst/>
                <a:latin typeface="ReithSans"/>
              </a:rPr>
              <a:t>can</a:t>
            </a:r>
            <a:r>
              <a:rPr lang="en-GB" b="0" i="0" dirty="0">
                <a:solidFill>
                  <a:srgbClr val="231F20"/>
                </a:solidFill>
                <a:effectLst/>
                <a:latin typeface="ReithSans"/>
              </a:rPr>
              <a:t> be taken to do it</a:t>
            </a:r>
          </a:p>
          <a:p>
            <a:pPr algn="l">
              <a:buFont typeface="Arial" panose="020B0604020202020204" pitchFamily="34" charset="0"/>
              <a:buChar char="•"/>
            </a:pPr>
            <a:r>
              <a:rPr lang="en-GB" b="1" i="0" dirty="0">
                <a:solidFill>
                  <a:srgbClr val="231F20"/>
                </a:solidFill>
                <a:effectLst/>
                <a:latin typeface="ReithSans"/>
              </a:rPr>
              <a:t>T</a:t>
            </a:r>
            <a:r>
              <a:rPr lang="en-GB" b="0" i="0" dirty="0">
                <a:solidFill>
                  <a:srgbClr val="231F20"/>
                </a:solidFill>
                <a:effectLst/>
                <a:latin typeface="ReithSans"/>
              </a:rPr>
              <a:t>ime bound – state when it will be achieved</a:t>
            </a:r>
          </a:p>
          <a:p>
            <a:endParaRPr lang="en-GB" b="0" dirty="0"/>
          </a:p>
          <a:p>
            <a:r>
              <a:rPr lang="en-GB" b="1" dirty="0"/>
              <a:t>Images</a:t>
            </a:r>
          </a:p>
          <a:p>
            <a:pPr marL="228600" indent="-228600">
              <a:buAutoNum type="arabicParenR"/>
            </a:pPr>
            <a:r>
              <a:rPr lang="en-GB" b="0" dirty="0" err="1"/>
              <a:t>Unsplash</a:t>
            </a:r>
            <a:endParaRPr lang="en-GB" b="0" dirty="0"/>
          </a:p>
          <a:p>
            <a:pPr marL="0" indent="0">
              <a:buNone/>
            </a:pPr>
            <a:endParaRPr lang="en-GB" b="0" dirty="0"/>
          </a:p>
        </p:txBody>
      </p:sp>
      <p:sp>
        <p:nvSpPr>
          <p:cNvPr id="4" name="Slide Number Placeholder 3"/>
          <p:cNvSpPr>
            <a:spLocks noGrp="1"/>
          </p:cNvSpPr>
          <p:nvPr>
            <p:ph type="sldNum" sz="quarter" idx="5"/>
          </p:nvPr>
        </p:nvSpPr>
        <p:spPr/>
        <p:txBody>
          <a:bodyPr/>
          <a:lstStyle/>
          <a:p>
            <a:fld id="{E6BE8983-6ADB-074C-82EC-D9C11D0FB6F2}" type="slidenum">
              <a:rPr lang="en-US" smtClean="0"/>
              <a:t>15</a:t>
            </a:fld>
            <a:endParaRPr lang="en-US"/>
          </a:p>
        </p:txBody>
      </p:sp>
    </p:spTree>
    <p:extLst>
      <p:ext uri="{BB962C8B-B14F-4D97-AF65-F5344CB8AC3E}">
        <p14:creationId xmlns:p14="http://schemas.microsoft.com/office/powerpoint/2010/main" val="1093754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b="0" dirty="0" err="1"/>
              <a:t>Unsplash</a:t>
            </a:r>
            <a:endParaRPr lang="en-GB" b="0" dirty="0"/>
          </a:p>
          <a:p>
            <a:pPr marL="228600" indent="-228600">
              <a:buAutoNum type="arabicParenR"/>
            </a:pPr>
            <a:endParaRPr lang="en-GB" b="0" dirty="0"/>
          </a:p>
          <a:p>
            <a:pPr marL="0" indent="0">
              <a:buNone/>
            </a:pPr>
            <a:r>
              <a:rPr lang="en-GB" b="1" dirty="0"/>
              <a:t>References</a:t>
            </a:r>
          </a:p>
          <a:p>
            <a:pPr marL="228600" indent="-228600">
              <a:buAutoNum type="arabicParenR"/>
            </a:pPr>
            <a:r>
              <a:rPr lang="en-GB" dirty="0"/>
              <a:t>https://www.mind.org.uk/</a:t>
            </a: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16</a:t>
            </a:fld>
            <a:endParaRPr lang="en-US"/>
          </a:p>
        </p:txBody>
      </p:sp>
    </p:spTree>
    <p:extLst>
      <p:ext uri="{BB962C8B-B14F-4D97-AF65-F5344CB8AC3E}">
        <p14:creationId xmlns:p14="http://schemas.microsoft.com/office/powerpoint/2010/main" val="2271640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28600" indent="-228600">
              <a:buAutoNum type="arabicParenR"/>
            </a:pPr>
            <a:r>
              <a:rPr lang="en-GB" b="0" dirty="0"/>
              <a:t>https://icould.com/</a:t>
            </a:r>
          </a:p>
          <a:p>
            <a:pPr marL="228600" indent="-228600">
              <a:buAutoNum type="arabicParenR"/>
            </a:pPr>
            <a:r>
              <a:rPr lang="en-GB" b="0" dirty="0"/>
              <a:t>https://careers.startprofile.com/page/home-page</a:t>
            </a:r>
          </a:p>
          <a:p>
            <a:pPr marL="228600" indent="-228600">
              <a:buAutoNum type="arabicParenR"/>
            </a:pPr>
            <a:r>
              <a:rPr lang="en-GB" b="0" dirty="0"/>
              <a:t>https://nationalcareers.service.gov.uk/</a:t>
            </a:r>
          </a:p>
          <a:p>
            <a:pPr marL="228600" indent="-228600">
              <a:buAutoNum type="arabicParenR"/>
            </a:pPr>
            <a:endParaRPr lang="en-GB" b="0" dirty="0"/>
          </a:p>
          <a:p>
            <a:pPr marL="228600" indent="-228600">
              <a:buAutoNum type="arabicParenR"/>
            </a:pPr>
            <a:endParaRPr lang="en-GB" b="0" dirty="0"/>
          </a:p>
        </p:txBody>
      </p:sp>
      <p:sp>
        <p:nvSpPr>
          <p:cNvPr id="4" name="Slide Number Placeholder 3"/>
          <p:cNvSpPr>
            <a:spLocks noGrp="1"/>
          </p:cNvSpPr>
          <p:nvPr>
            <p:ph type="sldNum" sz="quarter" idx="5"/>
          </p:nvPr>
        </p:nvSpPr>
        <p:spPr/>
        <p:txBody>
          <a:bodyPr/>
          <a:lstStyle/>
          <a:p>
            <a:fld id="{E6BE8983-6ADB-074C-82EC-D9C11D0FB6F2}" type="slidenum">
              <a:rPr lang="en-US" smtClean="0"/>
              <a:t>17</a:t>
            </a:fld>
            <a:endParaRPr lang="en-US"/>
          </a:p>
        </p:txBody>
      </p:sp>
    </p:spTree>
    <p:extLst>
      <p:ext uri="{BB962C8B-B14F-4D97-AF65-F5344CB8AC3E}">
        <p14:creationId xmlns:p14="http://schemas.microsoft.com/office/powerpoint/2010/main" val="4273373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56792" indent="-256792">
              <a:buAutoNum type="arabicParenR"/>
            </a:pPr>
            <a:r>
              <a:rPr lang="en-GB" b="0" dirty="0"/>
              <a:t>https://dictionary.cambridge.org/dictionary/english/sector</a:t>
            </a:r>
          </a:p>
          <a:p>
            <a:pPr marL="256792" indent="-256792">
              <a:buAutoNum type="arabicParenR"/>
            </a:pPr>
            <a:r>
              <a:rPr lang="en-GB" b="0" dirty="0"/>
              <a:t>https://dictionary.cambridge.org/dictionary/english/employability</a:t>
            </a:r>
          </a:p>
          <a:p>
            <a:pPr marL="256792" indent="-256792">
              <a:buAutoNum type="arabicParenR"/>
            </a:pPr>
            <a:r>
              <a:rPr lang="en-GB" dirty="0"/>
              <a:t>https://dictionary.cambridge.org/dictionary/english/career</a:t>
            </a:r>
          </a:p>
          <a:p>
            <a:pPr marL="256792" indent="-256792">
              <a:buAutoNum type="arabicParenR"/>
            </a:pPr>
            <a:r>
              <a:rPr lang="en-GB" dirty="0"/>
              <a:t>https://dictionary.cambridge.org/dictionary/english/labour-market</a:t>
            </a:r>
          </a:p>
          <a:p>
            <a:pPr marL="256792" indent="-256792">
              <a:buAutoNum type="arabicParenR"/>
            </a:pPr>
            <a:r>
              <a:rPr lang="en-GB" dirty="0"/>
              <a:t>https://dictionary.cambridge.org/dictionary/english/work-life-balance</a:t>
            </a: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3</a:t>
            </a:fld>
            <a:endParaRPr lang="en-US"/>
          </a:p>
        </p:txBody>
      </p:sp>
    </p:spTree>
    <p:extLst>
      <p:ext uri="{BB962C8B-B14F-4D97-AF65-F5344CB8AC3E}">
        <p14:creationId xmlns:p14="http://schemas.microsoft.com/office/powerpoint/2010/main" val="3419625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b="0" dirty="0"/>
              <a:t>North East LEP</a:t>
            </a:r>
          </a:p>
          <a:p>
            <a:endParaRPr lang="en-GB" b="1" dirty="0"/>
          </a:p>
          <a:p>
            <a:r>
              <a:rPr lang="en-GB" b="1" dirty="0"/>
              <a:t>References</a:t>
            </a:r>
          </a:p>
          <a:p>
            <a:pPr marL="230017" indent="-230017">
              <a:buAutoNum type="arabicParenR"/>
            </a:pPr>
            <a:r>
              <a:rPr lang="en-GB" dirty="0"/>
              <a:t>http://www.lmiforall.org.uk/explore_lmi/</a:t>
            </a:r>
          </a:p>
          <a:p>
            <a:pPr marL="230017" indent="-230017">
              <a:buAutoNum type="arabicParenR"/>
            </a:pPr>
            <a:r>
              <a:rPr lang="en-GB" dirty="0"/>
              <a:t>https://www.lmiforall.org.uk/explore_lmi/learning-units/what-is-lmi/ - </a:t>
            </a:r>
            <a:r>
              <a:rPr lang="en-GB" b="1" dirty="0"/>
              <a:t>There is a YouTube video explaining LMI if needed on this page.  </a:t>
            </a:r>
          </a:p>
          <a:p>
            <a:pPr marL="230017" indent="-230017">
              <a:buAutoNum type="arabicParenR"/>
            </a:pPr>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4</a:t>
            </a:fld>
            <a:endParaRPr lang="en-US"/>
          </a:p>
        </p:txBody>
      </p:sp>
    </p:spTree>
    <p:extLst>
      <p:ext uri="{BB962C8B-B14F-4D97-AF65-F5344CB8AC3E}">
        <p14:creationId xmlns:p14="http://schemas.microsoft.com/office/powerpoint/2010/main" val="1254686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b="0" dirty="0"/>
              <a:t>North East LEP</a:t>
            </a:r>
          </a:p>
          <a:p>
            <a:endParaRPr lang="en-GB" b="1" dirty="0"/>
          </a:p>
          <a:p>
            <a:r>
              <a:rPr lang="en-GB" b="1" dirty="0"/>
              <a:t>References</a:t>
            </a:r>
          </a:p>
          <a:p>
            <a:pPr marL="230017" indent="-230017">
              <a:buAutoNum type="arabicParenR"/>
            </a:pPr>
            <a:r>
              <a:rPr lang="en-GB" dirty="0"/>
              <a:t>http://www.lmiforall.org.uk/explore_lmi/</a:t>
            </a:r>
          </a:p>
          <a:p>
            <a:pPr marL="230017" indent="-230017">
              <a:buAutoNum type="arabicParenR"/>
            </a:pPr>
            <a:r>
              <a:rPr lang="en-GB" dirty="0"/>
              <a:t>https://www.lmiforall.org.uk/explore_lmi/learning-units/what-is-lmi/ - </a:t>
            </a:r>
            <a:r>
              <a:rPr lang="en-GB" b="1" dirty="0"/>
              <a:t>There is a YouTube video explaining LMI if needed on this page.  </a:t>
            </a:r>
          </a:p>
          <a:p>
            <a:pPr marL="230017" indent="-230017">
              <a:buAutoNum type="arabicParenR"/>
            </a:pPr>
            <a:endParaRPr lang="en-GB" b="1" dirty="0"/>
          </a:p>
          <a:p>
            <a:pPr marL="230017" indent="-230017">
              <a:buAutoNum type="arabicParenR"/>
            </a:pPr>
            <a:endParaRPr lang="en-GB" dirty="0"/>
          </a:p>
          <a:p>
            <a:pPr marL="230017" indent="-230017">
              <a:buAutoNum type="arabicParenR"/>
            </a:pPr>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5</a:t>
            </a:fld>
            <a:endParaRPr lang="en-US"/>
          </a:p>
        </p:txBody>
      </p:sp>
    </p:spTree>
    <p:extLst>
      <p:ext uri="{BB962C8B-B14F-4D97-AF65-F5344CB8AC3E}">
        <p14:creationId xmlns:p14="http://schemas.microsoft.com/office/powerpoint/2010/main" val="1980982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Please Note: </a:t>
            </a:r>
            <a:r>
              <a:rPr lang="en-GB" b="0" i="0" dirty="0">
                <a:solidFill>
                  <a:srgbClr val="212529"/>
                </a:solidFill>
                <a:effectLst/>
                <a:latin typeface="source sans pro" panose="020B0503030403020204" pitchFamily="34" charset="0"/>
              </a:rPr>
              <a:t>The North East Local Enterprise Partnership works with partners to develop a more competitive economy for the North East, Helping to create more and better jobs for everyone.</a:t>
            </a:r>
          </a:p>
          <a:p>
            <a:endParaRPr lang="en-GB" b="1" dirty="0"/>
          </a:p>
          <a:p>
            <a:r>
              <a:rPr lang="en-GB" b="1" dirty="0"/>
              <a:t>Images</a:t>
            </a:r>
          </a:p>
          <a:p>
            <a:pPr marL="228600" indent="-228600">
              <a:buAutoNum type="arabicParenR"/>
            </a:pPr>
            <a:r>
              <a:rPr lang="en-GB" b="0" dirty="0" err="1"/>
              <a:t>Unsplash</a:t>
            </a:r>
            <a:endParaRPr lang="en-GB" b="0" dirty="0"/>
          </a:p>
          <a:p>
            <a:pPr marL="0" indent="0">
              <a:buNone/>
            </a:pPr>
            <a:endParaRPr lang="en-GB" b="0" dirty="0"/>
          </a:p>
          <a:p>
            <a:pPr marL="0" indent="0">
              <a:buNone/>
            </a:pPr>
            <a:r>
              <a:rPr lang="en-GB" b="1" dirty="0"/>
              <a:t>References</a:t>
            </a:r>
          </a:p>
          <a:p>
            <a:pPr marL="230017" indent="-230017">
              <a:buAutoNum type="arabicParenR"/>
            </a:pPr>
            <a:r>
              <a:rPr lang="en-GB" b="0" dirty="0"/>
              <a:t>https://www.northeastambition.co.uk/toolkits/labour-market-insights-toolkit</a:t>
            </a:r>
          </a:p>
          <a:p>
            <a:pPr marL="230017" indent="-230017">
              <a:buAutoNum type="arabicParenR"/>
            </a:pPr>
            <a:r>
              <a:rPr lang="en-GB" b="0" dirty="0"/>
              <a:t>https://www.northeastlep.co.uk/key-sectors/</a:t>
            </a:r>
          </a:p>
          <a:p>
            <a:pPr marL="230017" indent="-230017">
              <a:buAutoNum type="arabicParenR"/>
            </a:pPr>
            <a:r>
              <a:rPr lang="en-GB" b="0" dirty="0"/>
              <a:t>https://evidencehub.northeastlep.co.uk/report/gva-industry</a:t>
            </a:r>
          </a:p>
          <a:p>
            <a:pPr marL="230017" indent="-230017">
              <a:buAutoNum type="arabicParenR"/>
            </a:pPr>
            <a:r>
              <a:rPr lang="en-GB" b="0" dirty="0"/>
              <a:t>https://dictionary.cambridge.org/dictionary/english/manufacturing</a:t>
            </a:r>
          </a:p>
          <a:p>
            <a:pPr marL="230017" indent="-230017">
              <a:buAutoNum type="arabicParenR"/>
            </a:pPr>
            <a:r>
              <a:rPr lang="en-GB" b="0" dirty="0"/>
              <a:t>https://dictionary.cambridge.org/dictionary/english/administration</a:t>
            </a:r>
          </a:p>
          <a:p>
            <a:pPr marL="230017" indent="-230017">
              <a:buAutoNum type="arabicParenR"/>
            </a:pPr>
            <a:r>
              <a:rPr lang="en-GB" b="0" dirty="0"/>
              <a:t>https://dictionary.cambridge.org/dictionary/english/retail</a:t>
            </a:r>
          </a:p>
          <a:p>
            <a:pPr marL="230017" indent="-230017">
              <a:buAutoNum type="arabicParenR"/>
            </a:pPr>
            <a:r>
              <a:rPr lang="en-GB" b="0" dirty="0"/>
              <a:t>https://dictionary.cambridge.org/dictionary/english/social-care</a:t>
            </a:r>
          </a:p>
          <a:p>
            <a:pPr marL="0" indent="0">
              <a:buNone/>
            </a:pPr>
            <a:endParaRPr lang="en-GB" b="0" dirty="0"/>
          </a:p>
          <a:p>
            <a:pPr marL="230017" indent="-230017">
              <a:buAutoNum type="arabicParenR"/>
            </a:pPr>
            <a:endParaRPr lang="en-GB" b="0" dirty="0"/>
          </a:p>
          <a:p>
            <a:pPr marL="230017" indent="-230017">
              <a:buAutoNum type="arabicParenR"/>
            </a:pPr>
            <a:endParaRPr lang="en-GB" b="0"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6</a:t>
            </a:fld>
            <a:endParaRPr lang="en-US"/>
          </a:p>
        </p:txBody>
      </p:sp>
    </p:spTree>
    <p:extLst>
      <p:ext uri="{BB962C8B-B14F-4D97-AF65-F5344CB8AC3E}">
        <p14:creationId xmlns:p14="http://schemas.microsoft.com/office/powerpoint/2010/main" val="2348591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Please Note: </a:t>
            </a:r>
            <a:r>
              <a:rPr lang="en-GB" b="0" i="0" dirty="0">
                <a:solidFill>
                  <a:srgbClr val="212529"/>
                </a:solidFill>
                <a:effectLst/>
                <a:latin typeface="source sans pro" panose="020B0503030403020204" pitchFamily="34" charset="0"/>
              </a:rPr>
              <a:t>The North East Local Enterprise Partnership works with partners to develop a more competitive economy for the North East, Helping to create more and better jobs for everyone.</a:t>
            </a:r>
          </a:p>
          <a:p>
            <a:endParaRPr lang="en-GB" b="1" dirty="0"/>
          </a:p>
          <a:p>
            <a:r>
              <a:rPr lang="en-GB" b="1" dirty="0"/>
              <a:t>Images</a:t>
            </a:r>
          </a:p>
          <a:p>
            <a:pPr marL="228600" indent="-228600">
              <a:buAutoNum type="arabicParenR"/>
            </a:pPr>
            <a:r>
              <a:rPr lang="en-GB" b="0" dirty="0" err="1"/>
              <a:t>Unsplash</a:t>
            </a:r>
            <a:endParaRPr lang="en-GB" b="0" dirty="0"/>
          </a:p>
          <a:p>
            <a:pPr marL="0" indent="0">
              <a:buNone/>
            </a:pPr>
            <a:endParaRPr lang="en-GB" b="0" dirty="0"/>
          </a:p>
          <a:p>
            <a:pPr marL="0" indent="0">
              <a:buNone/>
            </a:pPr>
            <a:r>
              <a:rPr lang="en-GB" b="1" dirty="0"/>
              <a:t>References</a:t>
            </a:r>
          </a:p>
          <a:p>
            <a:pPr marL="230017" indent="-230017">
              <a:buAutoNum type="arabicParenR"/>
            </a:pPr>
            <a:r>
              <a:rPr lang="en-GB" b="0" dirty="0"/>
              <a:t>https://www.northeastambition.co.uk/toolkits/labour-market-insights-toolkit</a:t>
            </a:r>
          </a:p>
          <a:p>
            <a:pPr marL="230017" indent="-230017">
              <a:buAutoNum type="arabicParenR"/>
            </a:pPr>
            <a:r>
              <a:rPr lang="en-GB" b="0" dirty="0"/>
              <a:t>https://www.northeastlep.co.uk/key-sectors/</a:t>
            </a:r>
          </a:p>
          <a:p>
            <a:pPr marL="230017" indent="-230017">
              <a:buAutoNum type="arabicParenR"/>
            </a:pPr>
            <a:r>
              <a:rPr lang="en-GB" b="0" dirty="0"/>
              <a:t>https://evidencehub.northeastlep.co.uk/report/gva-industry</a:t>
            </a:r>
          </a:p>
          <a:p>
            <a:pPr marL="230017" indent="-230017">
              <a:buAutoNum type="arabicParenR"/>
            </a:pPr>
            <a:r>
              <a:rPr lang="en-GB" b="0" dirty="0"/>
              <a:t>https://dictionary.cambridge.org/dictionary/english/manufacturing</a:t>
            </a:r>
          </a:p>
          <a:p>
            <a:pPr marL="230017" indent="-230017">
              <a:buAutoNum type="arabicParenR"/>
            </a:pPr>
            <a:r>
              <a:rPr lang="en-GB" b="0" dirty="0"/>
              <a:t>https://dictionary.cambridge.org/dictionary/english/administration</a:t>
            </a:r>
          </a:p>
          <a:p>
            <a:pPr marL="230017" indent="-230017">
              <a:buAutoNum type="arabicParenR"/>
            </a:pPr>
            <a:r>
              <a:rPr lang="en-GB" b="0" dirty="0"/>
              <a:t>https://dictionary.cambridge.org/dictionary/english/retail</a:t>
            </a:r>
          </a:p>
          <a:p>
            <a:pPr marL="230017" indent="-230017">
              <a:buAutoNum type="arabicParenR"/>
            </a:pPr>
            <a:r>
              <a:rPr lang="en-GB" b="0" dirty="0"/>
              <a:t>https://dictionary.cambridge.org/dictionary/english/social-care</a:t>
            </a:r>
          </a:p>
          <a:p>
            <a:pPr marL="0" indent="0">
              <a:buNone/>
            </a:pPr>
            <a:endParaRPr lang="en-GB" b="0" dirty="0"/>
          </a:p>
          <a:p>
            <a:pPr marL="230017" indent="-230017">
              <a:buAutoNum type="arabicParenR"/>
            </a:pPr>
            <a:endParaRPr lang="en-GB" b="0" dirty="0"/>
          </a:p>
          <a:p>
            <a:pPr marL="230017" indent="-230017">
              <a:buAutoNum type="arabicParenR"/>
            </a:pPr>
            <a:endParaRPr lang="en-GB" b="0"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7</a:t>
            </a:fld>
            <a:endParaRPr lang="en-US"/>
          </a:p>
        </p:txBody>
      </p:sp>
    </p:spTree>
    <p:extLst>
      <p:ext uri="{BB962C8B-B14F-4D97-AF65-F5344CB8AC3E}">
        <p14:creationId xmlns:p14="http://schemas.microsoft.com/office/powerpoint/2010/main" val="517342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Please Note: </a:t>
            </a:r>
            <a:r>
              <a:rPr lang="en-GB" b="0" i="0" dirty="0">
                <a:solidFill>
                  <a:srgbClr val="212529"/>
                </a:solidFill>
                <a:effectLst/>
                <a:latin typeface="source sans pro" panose="020B0503030403020204" pitchFamily="34" charset="0"/>
              </a:rPr>
              <a:t>The North East Local Enterprise Partnership works with partners to develop a more competitive economy for the North East, Helping to create more and better jobs for everyone.</a:t>
            </a:r>
          </a:p>
          <a:p>
            <a:r>
              <a:rPr lang="en-GB" b="1" dirty="0"/>
              <a:t>There are four Universities in the North East LEP and one in Tees Valley</a:t>
            </a:r>
          </a:p>
          <a:p>
            <a:r>
              <a:rPr lang="en-GB" b="1" dirty="0"/>
              <a:t>There are nine Further Education colleges and two sixth forms</a:t>
            </a:r>
          </a:p>
          <a:p>
            <a:r>
              <a:rPr lang="en-GB" b="1" dirty="0"/>
              <a:t>There are over 240 secondaries including SEND, PRU and Alternative Provision</a:t>
            </a:r>
          </a:p>
          <a:p>
            <a:r>
              <a:rPr lang="en-GB" b="1" dirty="0"/>
              <a:t>There are over seven hundred primaries</a:t>
            </a:r>
          </a:p>
          <a:p>
            <a:r>
              <a:rPr lang="en-GB" b="1" dirty="0"/>
              <a:t>Images</a:t>
            </a:r>
          </a:p>
          <a:p>
            <a:pPr marL="228600" indent="-228600">
              <a:buAutoNum type="arabicParenR"/>
            </a:pPr>
            <a:r>
              <a:rPr lang="en-GB" b="0" dirty="0" err="1"/>
              <a:t>Unsplash</a:t>
            </a:r>
            <a:endParaRPr lang="en-GB" b="0" dirty="0"/>
          </a:p>
          <a:p>
            <a:pPr marL="0" indent="0">
              <a:buNone/>
            </a:pPr>
            <a:endParaRPr lang="en-GB" b="0" dirty="0"/>
          </a:p>
          <a:p>
            <a:pPr marL="0" indent="0">
              <a:buNone/>
            </a:pPr>
            <a:r>
              <a:rPr lang="en-GB" b="1" dirty="0"/>
              <a:t>References</a:t>
            </a:r>
          </a:p>
          <a:p>
            <a:pPr marL="230017" indent="-230017">
              <a:buAutoNum type="arabicParenR"/>
            </a:pPr>
            <a:r>
              <a:rPr lang="en-GB" b="0" dirty="0"/>
              <a:t>https://www.northeastambition.co.uk/toolkits/labour-market-insights-toolkit</a:t>
            </a:r>
          </a:p>
          <a:p>
            <a:pPr marL="230017" indent="-230017">
              <a:buAutoNum type="arabicParenR"/>
            </a:pPr>
            <a:r>
              <a:rPr lang="en-GB" b="0" dirty="0"/>
              <a:t>https://www.northeastlep.co.uk/key-sectors/</a:t>
            </a:r>
          </a:p>
          <a:p>
            <a:pPr marL="230017" indent="-230017">
              <a:buAutoNum type="arabicParenR"/>
            </a:pPr>
            <a:r>
              <a:rPr lang="en-GB" b="0" dirty="0"/>
              <a:t>https://evidencehub.northeastlep.co.uk/report/gva-industry</a:t>
            </a:r>
          </a:p>
          <a:p>
            <a:pPr marL="230017" indent="-230017">
              <a:buAutoNum type="arabicParenR"/>
            </a:pPr>
            <a:r>
              <a:rPr lang="en-GB" b="0" dirty="0"/>
              <a:t>https://dictionary.cambridge.org/dictionary/english/manufacturing</a:t>
            </a:r>
          </a:p>
          <a:p>
            <a:pPr marL="230017" indent="-230017">
              <a:buAutoNum type="arabicParenR"/>
            </a:pPr>
            <a:r>
              <a:rPr lang="en-GB" b="0" dirty="0"/>
              <a:t>https://dictionary.cambridge.org/dictionary/english/administration</a:t>
            </a:r>
          </a:p>
          <a:p>
            <a:pPr marL="230017" indent="-230017">
              <a:buAutoNum type="arabicParenR"/>
            </a:pPr>
            <a:r>
              <a:rPr lang="en-GB" b="0" dirty="0"/>
              <a:t>https://dictionary.cambridge.org/dictionary/english/retail</a:t>
            </a:r>
          </a:p>
          <a:p>
            <a:pPr marL="230017" indent="-230017">
              <a:buAutoNum type="arabicParenR"/>
            </a:pPr>
            <a:r>
              <a:rPr lang="en-GB" b="0" dirty="0"/>
              <a:t>https://dictionary.cambridge.org/dictionary/english/social-care</a:t>
            </a:r>
          </a:p>
          <a:p>
            <a:pPr marL="0" indent="0">
              <a:buNone/>
            </a:pPr>
            <a:endParaRPr lang="en-GB" b="0" dirty="0"/>
          </a:p>
          <a:p>
            <a:pPr marL="230017" indent="-230017">
              <a:buAutoNum type="arabicParenR"/>
            </a:pPr>
            <a:endParaRPr lang="en-GB" b="0" dirty="0"/>
          </a:p>
          <a:p>
            <a:pPr marL="230017" indent="-230017">
              <a:buAutoNum type="arabicParenR"/>
            </a:pPr>
            <a:endParaRPr lang="en-GB" b="0"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8</a:t>
            </a:fld>
            <a:endParaRPr lang="en-US"/>
          </a:p>
        </p:txBody>
      </p:sp>
    </p:spTree>
    <p:extLst>
      <p:ext uri="{BB962C8B-B14F-4D97-AF65-F5344CB8AC3E}">
        <p14:creationId xmlns:p14="http://schemas.microsoft.com/office/powerpoint/2010/main" val="244729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YouTube Video Link: </a:t>
            </a:r>
            <a:r>
              <a:rPr lang="en-GB" b="0" dirty="0"/>
              <a:t>https://youtu.be/cg1cHr2lXl8</a:t>
            </a:r>
          </a:p>
          <a:p>
            <a:r>
              <a:rPr lang="en-GB" b="1" dirty="0"/>
              <a:t>SafeShare Video Link: </a:t>
            </a:r>
            <a:r>
              <a:rPr lang="en-GB" b="0" dirty="0"/>
              <a:t>https://safeshare.tv/x/ss61f7c4eb81103</a:t>
            </a:r>
          </a:p>
          <a:p>
            <a:endParaRPr lang="en-GB" b="1" dirty="0"/>
          </a:p>
          <a:p>
            <a:r>
              <a:rPr lang="en-GB" b="1" dirty="0"/>
              <a:t>Images</a:t>
            </a:r>
          </a:p>
          <a:p>
            <a:pPr marL="228600" indent="-228600">
              <a:buAutoNum type="arabicParenR"/>
            </a:pPr>
            <a:r>
              <a:rPr lang="en-GB" b="0" dirty="0"/>
              <a:t>Via video </a:t>
            </a:r>
          </a:p>
          <a:p>
            <a:pPr marL="228600" indent="-228600">
              <a:buAutoNum type="arabicParenR"/>
            </a:pPr>
            <a:endParaRPr lang="en-GB" b="0" dirty="0"/>
          </a:p>
          <a:p>
            <a:pPr marL="0" indent="0">
              <a:buNone/>
            </a:pPr>
            <a:r>
              <a:rPr lang="en-GB" b="1" dirty="0"/>
              <a:t>References</a:t>
            </a:r>
          </a:p>
          <a:p>
            <a:pPr marL="228600" indent="-228600">
              <a:buAutoNum type="arabicParenR"/>
            </a:pPr>
            <a:r>
              <a:rPr lang="en-GB" b="0" dirty="0"/>
              <a:t>https://www.northeastlep.co.uk/key-sectors/advanced-manufacturing/</a:t>
            </a:r>
          </a:p>
          <a:p>
            <a:pPr marL="228600" indent="-228600">
              <a:buAutoNum type="arabicParenR"/>
            </a:pPr>
            <a:r>
              <a:rPr lang="en-GB" b="0" dirty="0"/>
              <a:t>https://www.northeastlep.co.uk/projects-and-funding/projects/international-advanced-manufacturing-park-iamp/</a:t>
            </a:r>
          </a:p>
          <a:p>
            <a:pPr marL="228600" indent="-228600">
              <a:buAutoNum type="arabicParenR"/>
            </a:pPr>
            <a:r>
              <a:rPr lang="en-GB" b="0" dirty="0"/>
              <a:t>https://evidencehub.northeastlep.co.uk/report/advanced-manufacturing</a:t>
            </a:r>
          </a:p>
          <a:p>
            <a:pPr marL="228600" indent="-228600">
              <a:buAutoNum type="arabicParenR"/>
            </a:pPr>
            <a:r>
              <a:rPr lang="en-GB" b="0" dirty="0"/>
              <a:t>https://www.bankofengland.co.uk/knowledgebank/what-is-gdp</a:t>
            </a:r>
          </a:p>
          <a:p>
            <a:pPr marL="228600" indent="-228600">
              <a:buAutoNum type="arabicParenR"/>
            </a:pPr>
            <a:r>
              <a:rPr lang="en-GB" b="0" dirty="0"/>
              <a:t>https://www.northeastlep.co.uk/wp-content/uploads/2015/10/Lifescience-Brochure-23-10-15-amended.pdf</a:t>
            </a:r>
          </a:p>
          <a:p>
            <a:pPr marL="228600" indent="-228600">
              <a:buAutoNum type="arabicParenR"/>
            </a:pPr>
            <a:endParaRPr lang="en-GB" b="0" dirty="0"/>
          </a:p>
          <a:p>
            <a:pPr marL="228600" indent="-228600">
              <a:buAutoNum type="arabicParenR"/>
            </a:pPr>
            <a:endParaRPr lang="en-GB" b="1" dirty="0"/>
          </a:p>
          <a:p>
            <a:pPr marL="230017" indent="-230017">
              <a:buAutoNum type="arabicParenR"/>
            </a:pPr>
            <a:endParaRPr lang="en-GB" b="0" dirty="0"/>
          </a:p>
        </p:txBody>
      </p:sp>
      <p:sp>
        <p:nvSpPr>
          <p:cNvPr id="4" name="Slide Number Placeholder 3"/>
          <p:cNvSpPr>
            <a:spLocks noGrp="1"/>
          </p:cNvSpPr>
          <p:nvPr>
            <p:ph type="sldNum" sz="quarter" idx="5"/>
          </p:nvPr>
        </p:nvSpPr>
        <p:spPr/>
        <p:txBody>
          <a:bodyPr/>
          <a:lstStyle/>
          <a:p>
            <a:fld id="{E6BE8983-6ADB-074C-82EC-D9C11D0FB6F2}" type="slidenum">
              <a:rPr lang="en-US" smtClean="0"/>
              <a:t>9</a:t>
            </a:fld>
            <a:endParaRPr lang="en-US"/>
          </a:p>
        </p:txBody>
      </p:sp>
    </p:spTree>
    <p:extLst>
      <p:ext uri="{BB962C8B-B14F-4D97-AF65-F5344CB8AC3E}">
        <p14:creationId xmlns:p14="http://schemas.microsoft.com/office/powerpoint/2010/main" val="3315559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YouTube Video Link:</a:t>
            </a:r>
          </a:p>
          <a:p>
            <a:r>
              <a:rPr lang="en-GB" b="1" dirty="0" err="1"/>
              <a:t>Safeshare</a:t>
            </a:r>
            <a:r>
              <a:rPr lang="en-GB" b="1" dirty="0"/>
              <a:t> TV Video Link: </a:t>
            </a:r>
            <a:r>
              <a:rPr lang="en-GB" b="0" dirty="0"/>
              <a:t>https://safeshare.tv/x/ss6217eee613865</a:t>
            </a:r>
          </a:p>
          <a:p>
            <a:endParaRPr lang="en-GB" b="1" dirty="0"/>
          </a:p>
          <a:p>
            <a:r>
              <a:rPr lang="en-GB" b="1" dirty="0"/>
              <a:t>Images</a:t>
            </a:r>
          </a:p>
          <a:p>
            <a:pPr marL="228600" indent="-228600">
              <a:buAutoNum type="arabicParenR"/>
            </a:pPr>
            <a:r>
              <a:rPr lang="en-GB" b="0" dirty="0" err="1"/>
              <a:t>Unsplash</a:t>
            </a:r>
            <a:endParaRPr lang="en-GB" b="0"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10</a:t>
            </a:fld>
            <a:endParaRPr lang="en-US"/>
          </a:p>
        </p:txBody>
      </p:sp>
    </p:spTree>
    <p:extLst>
      <p:ext uri="{BB962C8B-B14F-4D97-AF65-F5344CB8AC3E}">
        <p14:creationId xmlns:p14="http://schemas.microsoft.com/office/powerpoint/2010/main" val="1372345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3B6A-053F-2F44-BCE1-00D98F109D15}"/>
              </a:ext>
            </a:extLst>
          </p:cNvPr>
          <p:cNvSpPr>
            <a:spLocks noGrp="1"/>
          </p:cNvSpPr>
          <p:nvPr>
            <p:ph type="ctrTitle"/>
          </p:nvPr>
        </p:nvSpPr>
        <p:spPr>
          <a:xfrm>
            <a:off x="506627" y="1122363"/>
            <a:ext cx="10161373" cy="2387600"/>
          </a:xfrm>
          <a:prstGeom prst="rect">
            <a:avLst/>
          </a:prstGeom>
        </p:spPr>
        <p:txBody>
          <a:bodyPr anchor="b"/>
          <a:lstStyle>
            <a:lvl1pPr algn="l">
              <a:defRPr sz="36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427A4A3-16D2-7642-B61E-003CE703AE13}"/>
              </a:ext>
            </a:extLst>
          </p:cNvPr>
          <p:cNvSpPr>
            <a:spLocks noGrp="1"/>
          </p:cNvSpPr>
          <p:nvPr>
            <p:ph type="subTitle" idx="1"/>
          </p:nvPr>
        </p:nvSpPr>
        <p:spPr>
          <a:xfrm>
            <a:off x="506627" y="3602038"/>
            <a:ext cx="1016137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734572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8274-0ADB-BF4D-B139-79D1AA726026}"/>
              </a:ext>
            </a:extLst>
          </p:cNvPr>
          <p:cNvSpPr>
            <a:spLocks noGrp="1"/>
          </p:cNvSpPr>
          <p:nvPr>
            <p:ph type="title"/>
          </p:nvPr>
        </p:nvSpPr>
        <p:spPr>
          <a:xfrm>
            <a:off x="457200" y="1205385"/>
            <a:ext cx="10896600" cy="1325563"/>
          </a:xfrm>
          <a:prstGeom prst="rect">
            <a:avLst/>
          </a:prstGeo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76A5E091-208E-974F-B374-EB2FF4E06197}"/>
              </a:ext>
            </a:extLst>
          </p:cNvPr>
          <p:cNvSpPr>
            <a:spLocks noGrp="1"/>
          </p:cNvSpPr>
          <p:nvPr>
            <p:ph idx="1"/>
          </p:nvPr>
        </p:nvSpPr>
        <p:spPr>
          <a:xfrm>
            <a:off x="457200" y="2817341"/>
            <a:ext cx="10896600" cy="3359621"/>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07186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536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09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6020B-2AE0-DB43-9394-CC107D49CEDE}"/>
              </a:ext>
            </a:extLst>
          </p:cNvPr>
          <p:cNvSpPr>
            <a:spLocks noGrp="1"/>
          </p:cNvSpPr>
          <p:nvPr>
            <p:ph type="title"/>
          </p:nvPr>
        </p:nvSpPr>
        <p:spPr>
          <a:xfrm>
            <a:off x="831850" y="1709739"/>
            <a:ext cx="10515600" cy="1169386"/>
          </a:xfrm>
          <a:prstGeom prst="rect">
            <a:avLst/>
          </a:prstGeom>
        </p:spPr>
        <p:txBody>
          <a:bodyPr anchor="b"/>
          <a:lstStyle>
            <a:lvl1pPr>
              <a:defRPr sz="3600">
                <a:solidFill>
                  <a:schemeClr val="bg1"/>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4C78131E-3E36-1849-92EC-B8E63754BB99}"/>
              </a:ext>
            </a:extLst>
          </p:cNvPr>
          <p:cNvSpPr>
            <a:spLocks noGrp="1"/>
          </p:cNvSpPr>
          <p:nvPr>
            <p:ph type="body" idx="1"/>
          </p:nvPr>
        </p:nvSpPr>
        <p:spPr>
          <a:xfrm>
            <a:off x="831850" y="3228782"/>
            <a:ext cx="10515600" cy="1500187"/>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2285995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9BC2BCEE-9B81-1E44-9CA5-985528CD89B2}"/>
              </a:ext>
            </a:extLst>
          </p:cNvPr>
          <p:cNvSpPr>
            <a:spLocks noGrp="1"/>
          </p:cNvSpPr>
          <p:nvPr>
            <p:ph type="title"/>
          </p:nvPr>
        </p:nvSpPr>
        <p:spPr bwMode="auto">
          <a:xfrm>
            <a:off x="468313" y="126791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GB" altLang="en-US" dirty="0"/>
          </a:p>
        </p:txBody>
      </p:sp>
      <p:sp>
        <p:nvSpPr>
          <p:cNvPr id="19" name="Text Placeholder 2">
            <a:extLst>
              <a:ext uri="{FF2B5EF4-FFF2-40B4-BE49-F238E27FC236}">
                <a16:creationId xmlns:a16="http://schemas.microsoft.com/office/drawing/2014/main" id="{6DC5FC8F-FC26-AE4E-8DBD-255972BD84DF}"/>
              </a:ext>
            </a:extLst>
          </p:cNvPr>
          <p:cNvSpPr>
            <a:spLocks noGrp="1"/>
          </p:cNvSpPr>
          <p:nvPr>
            <p:ph type="body" idx="1"/>
          </p:nvPr>
        </p:nvSpPr>
        <p:spPr bwMode="auto">
          <a:xfrm>
            <a:off x="457200" y="2564904"/>
            <a:ext cx="82296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152902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5" r:id="rId4"/>
    <p:sldLayoutId id="2147483651" r:id="rId5"/>
  </p:sldLayoutIdLst>
  <p:txStyles>
    <p:titleStyle>
      <a:lvl1pPr algn="l" defTabSz="914400" rtl="0" eaLnBrk="1" latinLnBrk="0" hangingPunct="1">
        <a:lnSpc>
          <a:spcPct val="90000"/>
        </a:lnSpc>
        <a:spcBef>
          <a:spcPct val="0"/>
        </a:spcBef>
        <a:buNone/>
        <a:defRPr sz="3600" b="1" kern="1200">
          <a:solidFill>
            <a:srgbClr val="8D0E5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6.jpeg"/><Relationship Id="rId4" Type="http://schemas.openxmlformats.org/officeDocument/2006/relationships/hyperlink" Target="https://safeshare.tv/x/ss6217eee613865"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1.jpg"/><Relationship Id="rId7"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8.jpeg"/><Relationship Id="rId11" Type="http://schemas.openxmlformats.org/officeDocument/2006/relationships/image" Target="../media/image43.jpeg"/><Relationship Id="rId5" Type="http://schemas.openxmlformats.org/officeDocument/2006/relationships/image" Target="../media/image9.png"/><Relationship Id="rId10" Type="http://schemas.openxmlformats.org/officeDocument/2006/relationships/image" Target="../media/image42.jpeg"/><Relationship Id="rId4" Type="http://schemas.openxmlformats.org/officeDocument/2006/relationships/image" Target="../media/image37.jpeg"/><Relationship Id="rId9" Type="http://schemas.openxmlformats.org/officeDocument/2006/relationships/image" Target="../media/image41.jpeg"/></Relationships>
</file>

<file path=ppt/slides/_rels/slide12.xml.rels><?xml version="1.0" encoding="UTF-8" standalone="yes"?>
<Relationships xmlns="http://schemas.openxmlformats.org/package/2006/relationships"><Relationship Id="rId8" Type="http://schemas.openxmlformats.org/officeDocument/2006/relationships/hyperlink" Target="https://www.themix.org.uk/work-and-study" TargetMode="External"/><Relationship Id="rId3" Type="http://schemas.openxmlformats.org/officeDocument/2006/relationships/image" Target="../media/image1.jp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6.jpeg"/><Relationship Id="rId11" Type="http://schemas.openxmlformats.org/officeDocument/2006/relationships/image" Target="../media/image48.png"/><Relationship Id="rId5" Type="http://schemas.openxmlformats.org/officeDocument/2006/relationships/image" Target="../media/image45.jpeg"/><Relationship Id="rId10" Type="http://schemas.openxmlformats.org/officeDocument/2006/relationships/hyperlink" Target="https://icould.com/" TargetMode="External"/><Relationship Id="rId4" Type="http://schemas.openxmlformats.org/officeDocument/2006/relationships/image" Target="../media/image44.jpeg"/><Relationship Id="rId9"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5.png"/><Relationship Id="rId4" Type="http://schemas.openxmlformats.org/officeDocument/2006/relationships/hyperlink" Target="https://amazingapprenticeships.com/apprenticeships/"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1.jpg"/><Relationship Id="rId7" Type="http://schemas.openxmlformats.org/officeDocument/2006/relationships/hyperlink" Target="https://nationalcareers.service.gov.uk/get-a-job/career-choices-at-18"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4.png"/><Relationship Id="rId5" Type="http://schemas.openxmlformats.org/officeDocument/2006/relationships/hyperlink" Target="https://www.ucas.com/" TargetMode="External"/><Relationship Id="rId10" Type="http://schemas.openxmlformats.org/officeDocument/2006/relationships/image" Target="../media/image53.png"/><Relationship Id="rId4" Type="http://schemas.openxmlformats.org/officeDocument/2006/relationships/image" Target="../media/image5.png"/><Relationship Id="rId9" Type="http://schemas.openxmlformats.org/officeDocument/2006/relationships/hyperlink" Target="https://resources.careersandenterprise.co.uk/resources/my-choices-guide-students"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safeshare.tv/x/9xCn-Kwy97U" TargetMode="External"/><Relationship Id="rId5" Type="http://schemas.openxmlformats.org/officeDocument/2006/relationships/image" Target="../media/image56.jpeg"/><Relationship Id="rId4" Type="http://schemas.openxmlformats.org/officeDocument/2006/relationships/image" Target="../media/image55.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17.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hyperlink" Target="https://icould.com/" TargetMode="External"/><Relationship Id="rId7" Type="http://schemas.openxmlformats.org/officeDocument/2006/relationships/hyperlink" Target="https://nationalcareers.service.gov.u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hyperlink" Target="https://careers.startprofile.com/page/home-page" TargetMode="External"/><Relationship Id="rId4" Type="http://schemas.openxmlformats.org/officeDocument/2006/relationships/image" Target="../media/image61.png"/><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emf"/><Relationship Id="rId7" Type="http://schemas.openxmlformats.org/officeDocument/2006/relationships/image" Target="../media/image17.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6.png"/><Relationship Id="rId7"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hyperlink" Target="https://safeshare.tv/x/ss61f7c4eb8110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90776B6-61F1-4613-91D1-107C5A4F6593}"/>
              </a:ext>
            </a:extLst>
          </p:cNvPr>
          <p:cNvSpPr txBox="1">
            <a:spLocks/>
          </p:cNvSpPr>
          <p:nvPr/>
        </p:nvSpPr>
        <p:spPr>
          <a:xfrm>
            <a:off x="594853" y="4632346"/>
            <a:ext cx="6557062" cy="529917"/>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r>
              <a:rPr lang="en-GB" sz="2000" i="1" dirty="0">
                <a:solidFill>
                  <a:srgbClr val="8D0E57"/>
                </a:solidFill>
              </a:rPr>
              <a:t>In association with VotesforSchools and The WOW Show  </a:t>
            </a:r>
            <a:endParaRPr lang="en-GB" i="1" dirty="0">
              <a:solidFill>
                <a:srgbClr val="8D0E57"/>
              </a:solidFill>
            </a:endParaRPr>
          </a:p>
        </p:txBody>
      </p:sp>
      <p:sp>
        <p:nvSpPr>
          <p:cNvPr id="6" name="Title 1">
            <a:extLst>
              <a:ext uri="{FF2B5EF4-FFF2-40B4-BE49-F238E27FC236}">
                <a16:creationId xmlns:a16="http://schemas.microsoft.com/office/drawing/2014/main" id="{F4099550-148C-4ACE-B4AD-18470A4155AF}"/>
              </a:ext>
            </a:extLst>
          </p:cNvPr>
          <p:cNvSpPr txBox="1">
            <a:spLocks/>
          </p:cNvSpPr>
          <p:nvPr/>
        </p:nvSpPr>
        <p:spPr>
          <a:xfrm>
            <a:off x="594853" y="3464057"/>
            <a:ext cx="6557062" cy="10634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3200" b="1" dirty="0">
              <a:solidFill>
                <a:srgbClr val="8D0E57"/>
              </a:solidFill>
              <a:latin typeface="Arial" panose="020B0604020202020204" pitchFamily="34" charset="0"/>
              <a:cs typeface="Arial" panose="020B0604020202020204" pitchFamily="34" charset="0"/>
            </a:endParaRPr>
          </a:p>
          <a:p>
            <a:pPr algn="l"/>
            <a:endParaRPr lang="en-GB" sz="3200" b="1" dirty="0">
              <a:solidFill>
                <a:srgbClr val="8D0E57"/>
              </a:solidFill>
              <a:latin typeface="Arial" panose="020B0604020202020204" pitchFamily="34" charset="0"/>
              <a:cs typeface="Arial" panose="020B0604020202020204" pitchFamily="34" charset="0"/>
            </a:endParaRPr>
          </a:p>
          <a:p>
            <a:pPr algn="l"/>
            <a:endParaRPr lang="en-GB" sz="3200" b="1" dirty="0">
              <a:solidFill>
                <a:srgbClr val="8D0E57"/>
              </a:solidFill>
              <a:latin typeface="Arial" panose="020B0604020202020204" pitchFamily="34" charset="0"/>
              <a:cs typeface="Arial" panose="020B0604020202020204" pitchFamily="34" charset="0"/>
            </a:endParaRPr>
          </a:p>
          <a:p>
            <a:pPr algn="l"/>
            <a:r>
              <a:rPr lang="en-GB" sz="3600" b="1" dirty="0">
                <a:solidFill>
                  <a:srgbClr val="8D0E57"/>
                </a:solidFill>
                <a:latin typeface="Exo 2" pitchFamily="2" charset="0"/>
                <a:cs typeface="Arial" panose="020B0604020202020204" pitchFamily="34" charset="0"/>
              </a:rPr>
              <a:t>Our Region, Your Future</a:t>
            </a:r>
          </a:p>
          <a:p>
            <a:endParaRPr lang="en-GB" sz="2800" dirty="0">
              <a:solidFill>
                <a:srgbClr val="8D0E57"/>
              </a:solidFill>
              <a:latin typeface="Arial" panose="020B0604020202020204" pitchFamily="34" charset="0"/>
              <a:cs typeface="Arial" panose="020B0604020202020204" pitchFamily="34" charset="0"/>
            </a:endParaRPr>
          </a:p>
          <a:p>
            <a:pPr algn="l"/>
            <a:endParaRPr lang="en-GB" sz="2800" dirty="0">
              <a:solidFill>
                <a:srgbClr val="8D0E57"/>
              </a:solidFill>
              <a:latin typeface="Arial" panose="020B0604020202020204" pitchFamily="34" charset="0"/>
              <a:cs typeface="Arial" panose="020B0604020202020204" pitchFamily="34" charset="0"/>
            </a:endParaRPr>
          </a:p>
          <a:p>
            <a:pPr algn="l"/>
            <a:r>
              <a:rPr lang="en-GB" sz="2800" dirty="0">
                <a:solidFill>
                  <a:srgbClr val="8D0E57"/>
                </a:solidFill>
                <a:latin typeface="Arial" panose="020B0604020202020204" pitchFamily="34" charset="0"/>
                <a:cs typeface="Arial" panose="020B0604020202020204" pitchFamily="34" charset="0"/>
              </a:rPr>
              <a:t>The world of work in the North East </a:t>
            </a:r>
          </a:p>
          <a:p>
            <a:pPr algn="l"/>
            <a:r>
              <a:rPr lang="en-GB" sz="2800" dirty="0">
                <a:solidFill>
                  <a:srgbClr val="8D0E57"/>
                </a:solidFill>
                <a:latin typeface="Arial" panose="020B0604020202020204" pitchFamily="34" charset="0"/>
                <a:cs typeface="Arial" panose="020B0604020202020204" pitchFamily="34" charset="0"/>
              </a:rPr>
              <a:t>KS5 Lesson</a:t>
            </a:r>
          </a:p>
        </p:txBody>
      </p:sp>
      <p:pic>
        <p:nvPicPr>
          <p:cNvPr id="7" name="Picture 2">
            <a:extLst>
              <a:ext uri="{FF2B5EF4-FFF2-40B4-BE49-F238E27FC236}">
                <a16:creationId xmlns:a16="http://schemas.microsoft.com/office/drawing/2014/main" id="{C7A015A2-0E67-4953-AC3E-FCB3D299FFD5}"/>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429590" y="6084620"/>
            <a:ext cx="1332820" cy="53992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13">
            <a:extLst>
              <a:ext uri="{FF2B5EF4-FFF2-40B4-BE49-F238E27FC236}">
                <a16:creationId xmlns:a16="http://schemas.microsoft.com/office/drawing/2014/main" id="{DA35C2B7-1B0E-47F4-81B7-BBA9EB3A40D1}"/>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Tree>
    <p:extLst>
      <p:ext uri="{BB962C8B-B14F-4D97-AF65-F5344CB8AC3E}">
        <p14:creationId xmlns:p14="http://schemas.microsoft.com/office/powerpoint/2010/main" val="1210193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4"/>
            <a:extLst>
              <a:ext uri="{FF2B5EF4-FFF2-40B4-BE49-F238E27FC236}">
                <a16:creationId xmlns:a16="http://schemas.microsoft.com/office/drawing/2014/main" id="{A677792F-B18B-4F26-8E70-B9DBE9C51C5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0139" y="3055188"/>
            <a:ext cx="4532167" cy="2605996"/>
          </a:xfrm>
          <a:prstGeom prst="rect">
            <a:avLst/>
          </a:prstGeom>
        </p:spPr>
      </p:pic>
      <p:sp>
        <p:nvSpPr>
          <p:cNvPr id="52" name="TextBox 13">
            <a:extLst>
              <a:ext uri="{FF2B5EF4-FFF2-40B4-BE49-F238E27FC236}">
                <a16:creationId xmlns:a16="http://schemas.microsoft.com/office/drawing/2014/main" id="{FF164728-387F-4F5E-8DA7-51FC2027476E}"/>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26" name="Rectangle: Rounded Corners 25">
            <a:extLst>
              <a:ext uri="{FF2B5EF4-FFF2-40B4-BE49-F238E27FC236}">
                <a16:creationId xmlns:a16="http://schemas.microsoft.com/office/drawing/2014/main" id="{DBC9E7CC-E0CB-47D5-8409-8D1EDF61393E}"/>
              </a:ext>
            </a:extLst>
          </p:cNvPr>
          <p:cNvSpPr/>
          <p:nvPr/>
        </p:nvSpPr>
        <p:spPr>
          <a:xfrm>
            <a:off x="484555" y="1080637"/>
            <a:ext cx="7011397" cy="1455950"/>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cs typeface="Arial" panose="020B0604020202020204" pitchFamily="34" charset="0"/>
              </a:rPr>
              <a:t>Pair activity (4-5 mins)</a:t>
            </a:r>
          </a:p>
          <a:p>
            <a:pPr algn="ctr"/>
            <a:r>
              <a:rPr lang="en-GB" sz="1600" dirty="0">
                <a:solidFill>
                  <a:schemeClr val="tx1">
                    <a:lumMod val="95000"/>
                    <a:lumOff val="5000"/>
                  </a:schemeClr>
                </a:solidFill>
                <a:latin typeface="Century Gothic" panose="020B0502020202020204" pitchFamily="34" charset="0"/>
                <a:cs typeface="Arial" panose="020B0604020202020204" pitchFamily="34" charset="0"/>
              </a:rPr>
              <a:t>Watch the video of Jonathan Grubin from SoPost talking about his businesses. Discuss the following with your partner: Do you have an idea for a business? Have you ever thought about running your own? What would it be? </a:t>
            </a:r>
          </a:p>
        </p:txBody>
      </p:sp>
      <p:sp>
        <p:nvSpPr>
          <p:cNvPr id="27" name="Rectangle: Rounded Corners 26">
            <a:extLst>
              <a:ext uri="{FF2B5EF4-FFF2-40B4-BE49-F238E27FC236}">
                <a16:creationId xmlns:a16="http://schemas.microsoft.com/office/drawing/2014/main" id="{35815F9B-A00C-4FDD-BFB8-7EBC30974E91}"/>
              </a:ext>
            </a:extLst>
          </p:cNvPr>
          <p:cNvSpPr/>
          <p:nvPr/>
        </p:nvSpPr>
        <p:spPr>
          <a:xfrm>
            <a:off x="7676707" y="1076016"/>
            <a:ext cx="4030736" cy="1460571"/>
          </a:xfrm>
          <a:prstGeom prst="roundRect">
            <a:avLst/>
          </a:prstGeom>
          <a:solidFill>
            <a:srgbClr val="A0B1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rPr>
              <a:t>Define: Entrepreneur:</a:t>
            </a:r>
          </a:p>
          <a:p>
            <a:pPr algn="ctr"/>
            <a:r>
              <a:rPr lang="en-GB" sz="1600" dirty="0">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rPr>
              <a:t>Someone who starts their own business, or sees a new opportunity for a career.</a:t>
            </a:r>
          </a:p>
        </p:txBody>
      </p:sp>
      <p:sp>
        <p:nvSpPr>
          <p:cNvPr id="18" name="Pentagon 20">
            <a:extLst>
              <a:ext uri="{FF2B5EF4-FFF2-40B4-BE49-F238E27FC236}">
                <a16:creationId xmlns:a16="http://schemas.microsoft.com/office/drawing/2014/main" id="{7B34E6C4-84F8-410B-91B5-1E0C25954F8F}"/>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4</a:t>
            </a:r>
          </a:p>
        </p:txBody>
      </p:sp>
      <p:sp>
        <p:nvSpPr>
          <p:cNvPr id="19" name="Shape 114">
            <a:extLst>
              <a:ext uri="{FF2B5EF4-FFF2-40B4-BE49-F238E27FC236}">
                <a16:creationId xmlns:a16="http://schemas.microsoft.com/office/drawing/2014/main" id="{B1DF6302-23E4-4179-A28B-547A929D2CB2}"/>
              </a:ext>
            </a:extLst>
          </p:cNvPr>
          <p:cNvSpPr/>
          <p:nvPr/>
        </p:nvSpPr>
        <p:spPr>
          <a:xfrm>
            <a:off x="785306" y="183662"/>
            <a:ext cx="875209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Could you be an entrepreneur?</a:t>
            </a:r>
          </a:p>
        </p:txBody>
      </p:sp>
      <p:pic>
        <p:nvPicPr>
          <p:cNvPr id="22" name="Picture 10" descr="New Career Development Framework">
            <a:extLst>
              <a:ext uri="{FF2B5EF4-FFF2-40B4-BE49-F238E27FC236}">
                <a16:creationId xmlns:a16="http://schemas.microsoft.com/office/drawing/2014/main" id="{8A307837-88F7-4F03-BEB9-D493815EF366}"/>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1294116" y="87065"/>
            <a:ext cx="811073" cy="795517"/>
          </a:xfrm>
          <a:prstGeom prst="rect">
            <a:avLst/>
          </a:prstGeom>
          <a:noFill/>
          <a:effectLst/>
          <a:extLst>
            <a:ext uri="{909E8E84-426E-40DD-AFC4-6F175D3DCCD1}">
              <a14:hiddenFill xmlns:a14="http://schemas.microsoft.com/office/drawing/2010/main">
                <a:solidFill>
                  <a:srgbClr val="FFFFFF"/>
                </a:solidFill>
              </a14:hiddenFill>
            </a:ext>
          </a:extLst>
        </p:spPr>
      </p:pic>
      <p:sp>
        <p:nvSpPr>
          <p:cNvPr id="25" name="Rectangle: Rounded Corners 24">
            <a:extLst>
              <a:ext uri="{FF2B5EF4-FFF2-40B4-BE49-F238E27FC236}">
                <a16:creationId xmlns:a16="http://schemas.microsoft.com/office/drawing/2014/main" id="{37DABD03-6230-49E2-B8DC-8EE5F18555DA}"/>
              </a:ext>
            </a:extLst>
          </p:cNvPr>
          <p:cNvSpPr/>
          <p:nvPr/>
        </p:nvSpPr>
        <p:spPr>
          <a:xfrm>
            <a:off x="5509231" y="2857147"/>
            <a:ext cx="6190421" cy="1026211"/>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It’s possible that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business runs in your family</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Or, are you a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future entrepreneur </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with your own original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idea</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Either way, there are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lots of opportunities </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to make your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ideas a reality</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t>
            </a:r>
          </a:p>
        </p:txBody>
      </p:sp>
      <p:sp>
        <p:nvSpPr>
          <p:cNvPr id="29" name="Rectangle: Rounded Corners 28">
            <a:extLst>
              <a:ext uri="{FF2B5EF4-FFF2-40B4-BE49-F238E27FC236}">
                <a16:creationId xmlns:a16="http://schemas.microsoft.com/office/drawing/2014/main" id="{16186940-4083-41D9-B40C-3ED172365968}"/>
              </a:ext>
            </a:extLst>
          </p:cNvPr>
          <p:cNvSpPr/>
          <p:nvPr/>
        </p:nvSpPr>
        <p:spPr>
          <a:xfrm>
            <a:off x="5501439" y="4118722"/>
            <a:ext cx="6190422" cy="1215995"/>
          </a:xfrm>
          <a:prstGeom prst="roundRect">
            <a:avLst/>
          </a:prstGeom>
          <a:solidFill>
            <a:srgbClr val="81DEFF"/>
          </a:solidFill>
          <a:ln w="28575">
            <a:solidFill>
              <a:srgbClr val="0095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Did you know there were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5.9 million small businesses across the UK at the start of 2020</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There are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definitely potential advantages </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to working for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smaller businesses </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or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yourself</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Head to the next slide to check them out!  </a:t>
            </a:r>
          </a:p>
        </p:txBody>
      </p:sp>
      <p:sp>
        <p:nvSpPr>
          <p:cNvPr id="11" name="Rectangle: Rounded Corners 10">
            <a:hlinkClick r:id="rId4"/>
            <a:extLst>
              <a:ext uri="{FF2B5EF4-FFF2-40B4-BE49-F238E27FC236}">
                <a16:creationId xmlns:a16="http://schemas.microsoft.com/office/drawing/2014/main" id="{3F60DF3B-619A-428C-90E6-6079CD88BAE6}"/>
              </a:ext>
            </a:extLst>
          </p:cNvPr>
          <p:cNvSpPr/>
          <p:nvPr/>
        </p:nvSpPr>
        <p:spPr>
          <a:xfrm>
            <a:off x="4359838" y="2960624"/>
            <a:ext cx="784076" cy="538608"/>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0:00-5:54</a:t>
            </a: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52411415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2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52" name="Picture 4" descr="black pencil on white printerpaper">
            <a:extLst>
              <a:ext uri="{FF2B5EF4-FFF2-40B4-BE49-F238E27FC236}">
                <a16:creationId xmlns:a16="http://schemas.microsoft.com/office/drawing/2014/main" id="{EBEADDF5-5285-4878-8EF6-66849B96408E}"/>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8242933" y="3493174"/>
            <a:ext cx="3424969" cy="215610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2" name="TextBox 13">
            <a:extLst>
              <a:ext uri="{FF2B5EF4-FFF2-40B4-BE49-F238E27FC236}">
                <a16:creationId xmlns:a16="http://schemas.microsoft.com/office/drawing/2014/main" id="{FF164728-387F-4F5E-8DA7-51FC2027476E}"/>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18" name="Pentagon 20">
            <a:extLst>
              <a:ext uri="{FF2B5EF4-FFF2-40B4-BE49-F238E27FC236}">
                <a16:creationId xmlns:a16="http://schemas.microsoft.com/office/drawing/2014/main" id="{7B34E6C4-84F8-410B-91B5-1E0C25954F8F}"/>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4</a:t>
            </a:r>
          </a:p>
        </p:txBody>
      </p:sp>
      <p:sp>
        <p:nvSpPr>
          <p:cNvPr id="19" name="Shape 114">
            <a:extLst>
              <a:ext uri="{FF2B5EF4-FFF2-40B4-BE49-F238E27FC236}">
                <a16:creationId xmlns:a16="http://schemas.microsoft.com/office/drawing/2014/main" id="{B1DF6302-23E4-4179-A28B-547A929D2CB2}"/>
              </a:ext>
            </a:extLst>
          </p:cNvPr>
          <p:cNvSpPr/>
          <p:nvPr/>
        </p:nvSpPr>
        <p:spPr>
          <a:xfrm>
            <a:off x="785306" y="183662"/>
            <a:ext cx="875209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Could you be an entrepreneur?</a:t>
            </a:r>
          </a:p>
        </p:txBody>
      </p:sp>
      <p:pic>
        <p:nvPicPr>
          <p:cNvPr id="22" name="Picture 10" descr="New Career Development Framework">
            <a:extLst>
              <a:ext uri="{FF2B5EF4-FFF2-40B4-BE49-F238E27FC236}">
                <a16:creationId xmlns:a16="http://schemas.microsoft.com/office/drawing/2014/main" id="{8A307837-88F7-4F03-BEB9-D493815EF366}"/>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1294116" y="87065"/>
            <a:ext cx="811073" cy="795517"/>
          </a:xfrm>
          <a:prstGeom prst="rect">
            <a:avLst/>
          </a:prstGeom>
          <a:noFill/>
          <a:effectLst/>
          <a:extLst>
            <a:ext uri="{909E8E84-426E-40DD-AFC4-6F175D3DCCD1}">
              <a14:hiddenFill xmlns:a14="http://schemas.microsoft.com/office/drawing/2010/main">
                <a:solidFill>
                  <a:srgbClr val="FFFFFF"/>
                </a:solidFill>
              </a14:hiddenFill>
            </a:ext>
          </a:extLst>
        </p:spPr>
      </p:pic>
      <p:sp>
        <p:nvSpPr>
          <p:cNvPr id="20" name="Rectangle: Rounded Corners 19">
            <a:extLst>
              <a:ext uri="{FF2B5EF4-FFF2-40B4-BE49-F238E27FC236}">
                <a16:creationId xmlns:a16="http://schemas.microsoft.com/office/drawing/2014/main" id="{040A2151-8D04-4D41-80D4-98284F22B98C}"/>
              </a:ext>
            </a:extLst>
          </p:cNvPr>
          <p:cNvSpPr/>
          <p:nvPr/>
        </p:nvSpPr>
        <p:spPr>
          <a:xfrm>
            <a:off x="8520032" y="4153741"/>
            <a:ext cx="2870767" cy="833494"/>
          </a:xfrm>
          <a:prstGeom prst="roundRect">
            <a:avLst/>
          </a:prstGeom>
          <a:solidFill>
            <a:srgbClr val="F7FFAB"/>
          </a:solidFill>
          <a:ln w="28575">
            <a:solidFill>
              <a:srgbClr val="B3C22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Challenge: </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What could be the possible disadvantages?</a:t>
            </a:r>
          </a:p>
        </p:txBody>
      </p:sp>
      <p:pic>
        <p:nvPicPr>
          <p:cNvPr id="2050" name="Picture 2" descr="person holding orange flower petals">
            <a:extLst>
              <a:ext uri="{FF2B5EF4-FFF2-40B4-BE49-F238E27FC236}">
                <a16:creationId xmlns:a16="http://schemas.microsoft.com/office/drawing/2014/main" id="{9F22CD7B-BA5C-4B6D-9AB3-8EE56A98150F}"/>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84556" y="1080637"/>
            <a:ext cx="2874808" cy="215610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person holding orange flower petals">
            <a:extLst>
              <a:ext uri="{FF2B5EF4-FFF2-40B4-BE49-F238E27FC236}">
                <a16:creationId xmlns:a16="http://schemas.microsoft.com/office/drawing/2014/main" id="{A7D79764-3CFF-441E-A835-F2773F30F985}"/>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4383515" y="1080637"/>
            <a:ext cx="3424969" cy="215610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5" name="Rectangle: Rounded Corners 34">
            <a:extLst>
              <a:ext uri="{FF2B5EF4-FFF2-40B4-BE49-F238E27FC236}">
                <a16:creationId xmlns:a16="http://schemas.microsoft.com/office/drawing/2014/main" id="{F17EE527-1034-4F8C-981A-777FFA04D37F}"/>
              </a:ext>
            </a:extLst>
          </p:cNvPr>
          <p:cNvSpPr/>
          <p:nvPr/>
        </p:nvSpPr>
        <p:spPr>
          <a:xfrm>
            <a:off x="4658596" y="1741943"/>
            <a:ext cx="2866871" cy="833493"/>
          </a:xfrm>
          <a:prstGeom prst="roundRect">
            <a:avLst/>
          </a:prstGeom>
          <a:solidFill>
            <a:srgbClr val="81DEFF"/>
          </a:solidFill>
          <a:ln w="28575">
            <a:solidFill>
              <a:srgbClr val="0095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Making your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own decisions</a:t>
            </a:r>
          </a:p>
        </p:txBody>
      </p:sp>
      <p:pic>
        <p:nvPicPr>
          <p:cNvPr id="2054" name="Picture 6" descr="person holding yellow round analog clock">
            <a:extLst>
              <a:ext uri="{FF2B5EF4-FFF2-40B4-BE49-F238E27FC236}">
                <a16:creationId xmlns:a16="http://schemas.microsoft.com/office/drawing/2014/main" id="{233F970F-7F79-4A19-9169-CEE0587709D7}"/>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84556" y="1080638"/>
            <a:ext cx="3424969" cy="215610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3" name="Rectangle: Rounded Corners 32">
            <a:extLst>
              <a:ext uri="{FF2B5EF4-FFF2-40B4-BE49-F238E27FC236}">
                <a16:creationId xmlns:a16="http://schemas.microsoft.com/office/drawing/2014/main" id="{784B4395-6DDB-46C4-9846-172C72160839}"/>
              </a:ext>
            </a:extLst>
          </p:cNvPr>
          <p:cNvSpPr/>
          <p:nvPr/>
        </p:nvSpPr>
        <p:spPr>
          <a:xfrm>
            <a:off x="759636" y="1735985"/>
            <a:ext cx="2874808" cy="833493"/>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Flexible</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working hours</a:t>
            </a:r>
          </a:p>
        </p:txBody>
      </p:sp>
      <p:pic>
        <p:nvPicPr>
          <p:cNvPr id="2056" name="Picture 8" descr="green plant in clear glass cup">
            <a:extLst>
              <a:ext uri="{FF2B5EF4-FFF2-40B4-BE49-F238E27FC236}">
                <a16:creationId xmlns:a16="http://schemas.microsoft.com/office/drawing/2014/main" id="{DE4B5ACC-AFAF-4DF4-A564-CBB693CE7783}"/>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8242930" y="1074678"/>
            <a:ext cx="3424969" cy="215610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4" name="Rectangle: Rounded Corners 33">
            <a:extLst>
              <a:ext uri="{FF2B5EF4-FFF2-40B4-BE49-F238E27FC236}">
                <a16:creationId xmlns:a16="http://schemas.microsoft.com/office/drawing/2014/main" id="{A7382CF6-E536-4B30-AE84-1E00C138945B}"/>
              </a:ext>
            </a:extLst>
          </p:cNvPr>
          <p:cNvSpPr/>
          <p:nvPr/>
        </p:nvSpPr>
        <p:spPr>
          <a:xfrm>
            <a:off x="8565493" y="1741943"/>
            <a:ext cx="2866871" cy="833493"/>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Higher</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earnings</a:t>
            </a:r>
          </a:p>
        </p:txBody>
      </p:sp>
      <p:pic>
        <p:nvPicPr>
          <p:cNvPr id="2058" name="Picture 10" descr="white mug on brown surface">
            <a:extLst>
              <a:ext uri="{FF2B5EF4-FFF2-40B4-BE49-F238E27FC236}">
                <a16:creationId xmlns:a16="http://schemas.microsoft.com/office/drawing/2014/main" id="{51E0AB6B-5776-4760-93DD-09CDF77033E9}"/>
              </a:ext>
            </a:extLst>
          </p:cNvPr>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a:stretch/>
        </p:blipFill>
        <p:spPr bwMode="auto">
          <a:xfrm>
            <a:off x="4383515" y="3493175"/>
            <a:ext cx="3424969" cy="215610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1" name="Rectangle: Rounded Corners 30">
            <a:extLst>
              <a:ext uri="{FF2B5EF4-FFF2-40B4-BE49-F238E27FC236}">
                <a16:creationId xmlns:a16="http://schemas.microsoft.com/office/drawing/2014/main" id="{83068BFC-91AC-41FA-8BA4-1CDDE4B958A6}"/>
              </a:ext>
            </a:extLst>
          </p:cNvPr>
          <p:cNvSpPr/>
          <p:nvPr/>
        </p:nvSpPr>
        <p:spPr>
          <a:xfrm>
            <a:off x="4658595" y="4153741"/>
            <a:ext cx="2866871" cy="833494"/>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Being your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own boss</a:t>
            </a:r>
          </a:p>
        </p:txBody>
      </p:sp>
      <p:pic>
        <p:nvPicPr>
          <p:cNvPr id="2062" name="Picture 14" descr="low angle view of ball shoots in the ring">
            <a:extLst>
              <a:ext uri="{FF2B5EF4-FFF2-40B4-BE49-F238E27FC236}">
                <a16:creationId xmlns:a16="http://schemas.microsoft.com/office/drawing/2014/main" id="{3A3D9F9A-DF85-48D5-AD71-75B058341AFF}"/>
              </a:ext>
            </a:extLst>
          </p:cNvPr>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a:stretch/>
        </p:blipFill>
        <p:spPr bwMode="auto">
          <a:xfrm>
            <a:off x="484556" y="3502035"/>
            <a:ext cx="3424969" cy="214724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2" name="Rectangle: Rounded Corners 31">
            <a:extLst>
              <a:ext uri="{FF2B5EF4-FFF2-40B4-BE49-F238E27FC236}">
                <a16:creationId xmlns:a16="http://schemas.microsoft.com/office/drawing/2014/main" id="{F403799B-48E4-4953-B613-46ACDCC52E4D}"/>
              </a:ext>
            </a:extLst>
          </p:cNvPr>
          <p:cNvSpPr/>
          <p:nvPr/>
        </p:nvSpPr>
        <p:spPr>
          <a:xfrm>
            <a:off x="764948" y="4154957"/>
            <a:ext cx="2869496" cy="832278"/>
          </a:xfrm>
          <a:prstGeom prst="roundRect">
            <a:avLst/>
          </a:prstGeom>
          <a:solidFill>
            <a:srgbClr val="81DEFF"/>
          </a:solidFill>
          <a:ln w="28575">
            <a:solidFill>
              <a:srgbClr val="0095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Personal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achievement</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and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growth</a:t>
            </a:r>
          </a:p>
        </p:txBody>
      </p:sp>
    </p:spTree>
    <p:extLst>
      <p:ext uri="{BB962C8B-B14F-4D97-AF65-F5344CB8AC3E}">
        <p14:creationId xmlns:p14="http://schemas.microsoft.com/office/powerpoint/2010/main" val="214997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5" grpId="0" animBg="1"/>
      <p:bldP spid="33" grpId="0" animBg="1"/>
      <p:bldP spid="34"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30" name="Picture 6" descr="man in black suit jacket raising his right hand">
            <a:extLst>
              <a:ext uri="{FF2B5EF4-FFF2-40B4-BE49-F238E27FC236}">
                <a16:creationId xmlns:a16="http://schemas.microsoft.com/office/drawing/2014/main" id="{DA632772-B001-4DDA-B4A3-03EF530F9402}"/>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8289850" y="3244530"/>
            <a:ext cx="3417594" cy="227376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white computer keyboard">
            <a:extLst>
              <a:ext uri="{FF2B5EF4-FFF2-40B4-BE49-F238E27FC236}">
                <a16:creationId xmlns:a16="http://schemas.microsoft.com/office/drawing/2014/main" id="{2CD1F815-07A8-43DF-B9EA-79C422090B22}"/>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387203" y="3244531"/>
            <a:ext cx="3417594" cy="22737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ree person pointing the silver laptop computer">
            <a:extLst>
              <a:ext uri="{FF2B5EF4-FFF2-40B4-BE49-F238E27FC236}">
                <a16:creationId xmlns:a16="http://schemas.microsoft.com/office/drawing/2014/main" id="{8731B11A-C83E-4B9E-B115-381A66B565DD}"/>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484556" y="3244531"/>
            <a:ext cx="3417594" cy="2273767"/>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13">
            <a:extLst>
              <a:ext uri="{FF2B5EF4-FFF2-40B4-BE49-F238E27FC236}">
                <a16:creationId xmlns:a16="http://schemas.microsoft.com/office/drawing/2014/main" id="{FF164728-387F-4F5E-8DA7-51FC2027476E}"/>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26" name="Rectangle: Rounded Corners 25">
            <a:extLst>
              <a:ext uri="{FF2B5EF4-FFF2-40B4-BE49-F238E27FC236}">
                <a16:creationId xmlns:a16="http://schemas.microsoft.com/office/drawing/2014/main" id="{DBC9E7CC-E0CB-47D5-8409-8D1EDF61393E}"/>
              </a:ext>
            </a:extLst>
          </p:cNvPr>
          <p:cNvSpPr/>
          <p:nvPr/>
        </p:nvSpPr>
        <p:spPr>
          <a:xfrm>
            <a:off x="7249886" y="1069423"/>
            <a:ext cx="4457558" cy="1910809"/>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cs typeface="Arial" panose="020B0604020202020204" pitchFamily="34" charset="0"/>
              </a:rPr>
              <a:t>Pair activity (4-5 mins)</a:t>
            </a:r>
          </a:p>
          <a:p>
            <a:pPr algn="ctr"/>
            <a:r>
              <a:rPr lang="en-GB" sz="1600" dirty="0">
                <a:solidFill>
                  <a:schemeClr val="tx1">
                    <a:lumMod val="95000"/>
                    <a:lumOff val="5000"/>
                  </a:schemeClr>
                </a:solidFill>
                <a:latin typeface="Century Gothic" panose="020B0502020202020204" pitchFamily="34" charset="0"/>
                <a:cs typeface="Arial" panose="020B0604020202020204" pitchFamily="34" charset="0"/>
              </a:rPr>
              <a:t>Have you tried any of the things below when it comes to exploring jobs and further education? Share with a partner where you look and how you keep a record of feedback or good websites and sources of information.   </a:t>
            </a:r>
          </a:p>
        </p:txBody>
      </p:sp>
      <p:sp>
        <p:nvSpPr>
          <p:cNvPr id="27" name="Rectangle: Rounded Corners 26">
            <a:extLst>
              <a:ext uri="{FF2B5EF4-FFF2-40B4-BE49-F238E27FC236}">
                <a16:creationId xmlns:a16="http://schemas.microsoft.com/office/drawing/2014/main" id="{35815F9B-A00C-4FDD-BFB8-7EBC30974E91}"/>
              </a:ext>
            </a:extLst>
          </p:cNvPr>
          <p:cNvSpPr/>
          <p:nvPr/>
        </p:nvSpPr>
        <p:spPr>
          <a:xfrm>
            <a:off x="484556" y="2091937"/>
            <a:ext cx="4729702" cy="888296"/>
          </a:xfrm>
          <a:prstGeom prst="roundRect">
            <a:avLst/>
          </a:prstGeom>
          <a:solidFill>
            <a:srgbClr val="A0B1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rPr>
              <a:t>Define: Feedback</a:t>
            </a:r>
          </a:p>
          <a:p>
            <a:pPr algn="ctr"/>
            <a:r>
              <a:rPr lang="en-GB" sz="1600" dirty="0">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rPr>
              <a:t>Information that is given to say if something is successful in its aims or not.  </a:t>
            </a:r>
          </a:p>
        </p:txBody>
      </p:sp>
      <p:sp>
        <p:nvSpPr>
          <p:cNvPr id="28" name="Rectangle: Rounded Corners 27">
            <a:extLst>
              <a:ext uri="{FF2B5EF4-FFF2-40B4-BE49-F238E27FC236}">
                <a16:creationId xmlns:a16="http://schemas.microsoft.com/office/drawing/2014/main" id="{3AC0D44E-EE96-4FD8-A4B9-5B446839FE09}"/>
              </a:ext>
            </a:extLst>
          </p:cNvPr>
          <p:cNvSpPr/>
          <p:nvPr/>
        </p:nvSpPr>
        <p:spPr>
          <a:xfrm>
            <a:off x="4557574" y="3508828"/>
            <a:ext cx="3076852" cy="1745172"/>
          </a:xfrm>
          <a:prstGeom prst="roundRect">
            <a:avLst/>
          </a:prstGeom>
          <a:solidFill>
            <a:srgbClr val="81DEFF"/>
          </a:solidFill>
          <a:ln w="28575">
            <a:solidFill>
              <a:srgbClr val="00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There are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lots of great websites</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that can help with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writing job applications </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and making sure you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fit </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the</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person specification </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and</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job description</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t>
            </a:r>
          </a:p>
        </p:txBody>
      </p:sp>
      <p:sp>
        <p:nvSpPr>
          <p:cNvPr id="37" name="Rectangle: Rounded Corners 36">
            <a:extLst>
              <a:ext uri="{FF2B5EF4-FFF2-40B4-BE49-F238E27FC236}">
                <a16:creationId xmlns:a16="http://schemas.microsoft.com/office/drawing/2014/main" id="{6C4BDB08-621D-4C13-8E7E-A93793BF01FB}"/>
              </a:ext>
            </a:extLst>
          </p:cNvPr>
          <p:cNvSpPr/>
          <p:nvPr/>
        </p:nvSpPr>
        <p:spPr>
          <a:xfrm>
            <a:off x="654927" y="3508828"/>
            <a:ext cx="3076852" cy="1745172"/>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Maybe you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can set aside a little bit of time </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each week to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look at opportunities </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on the internet with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friends</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or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family members</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t>
            </a:r>
          </a:p>
        </p:txBody>
      </p:sp>
      <p:sp>
        <p:nvSpPr>
          <p:cNvPr id="38" name="Rectangle: Rounded Corners 37">
            <a:extLst>
              <a:ext uri="{FF2B5EF4-FFF2-40B4-BE49-F238E27FC236}">
                <a16:creationId xmlns:a16="http://schemas.microsoft.com/office/drawing/2014/main" id="{232B76EE-0D46-43EC-B90B-F67B5CF460B2}"/>
              </a:ext>
            </a:extLst>
          </p:cNvPr>
          <p:cNvSpPr/>
          <p:nvPr/>
        </p:nvSpPr>
        <p:spPr>
          <a:xfrm>
            <a:off x="8460221" y="3508828"/>
            <a:ext cx="3076852" cy="1745172"/>
          </a:xfrm>
          <a:prstGeom prst="roundRect">
            <a:avLst/>
          </a:prstGeom>
          <a:solidFill>
            <a:srgbClr val="0095C8"/>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Or, you could give your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CV or personal statement </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to others to get some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feedback</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on how well it represents you.</a:t>
            </a:r>
            <a:endPar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12" name="Pentagon 20">
            <a:extLst>
              <a:ext uri="{FF2B5EF4-FFF2-40B4-BE49-F238E27FC236}">
                <a16:creationId xmlns:a16="http://schemas.microsoft.com/office/drawing/2014/main" id="{F49AF614-1CC4-49CC-A033-8462A07474C6}"/>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5</a:t>
            </a:r>
          </a:p>
        </p:txBody>
      </p:sp>
      <p:sp>
        <p:nvSpPr>
          <p:cNvPr id="13" name="Shape 114">
            <a:extLst>
              <a:ext uri="{FF2B5EF4-FFF2-40B4-BE49-F238E27FC236}">
                <a16:creationId xmlns:a16="http://schemas.microsoft.com/office/drawing/2014/main" id="{B4EB1AEF-E089-416C-95D6-F659A6D00760}"/>
              </a:ext>
            </a:extLst>
          </p:cNvPr>
          <p:cNvSpPr/>
          <p:nvPr/>
        </p:nvSpPr>
        <p:spPr>
          <a:xfrm>
            <a:off x="785306" y="183662"/>
            <a:ext cx="875209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Helping you along</a:t>
            </a:r>
          </a:p>
        </p:txBody>
      </p:sp>
      <p:pic>
        <p:nvPicPr>
          <p:cNvPr id="15" name="Picture 6" descr="New Career Development Framework">
            <a:extLst>
              <a:ext uri="{FF2B5EF4-FFF2-40B4-BE49-F238E27FC236}">
                <a16:creationId xmlns:a16="http://schemas.microsoft.com/office/drawing/2014/main" id="{40A3AA2B-3F5A-4CA9-ABB0-248B4B3DA42F}"/>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11301893" y="87064"/>
            <a:ext cx="795517" cy="795517"/>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Rectangle: Rounded Corners 15">
            <a:extLst>
              <a:ext uri="{FF2B5EF4-FFF2-40B4-BE49-F238E27FC236}">
                <a16:creationId xmlns:a16="http://schemas.microsoft.com/office/drawing/2014/main" id="{9F0305F7-EA35-45BF-9DB1-3BA3C9C481F8}"/>
              </a:ext>
            </a:extLst>
          </p:cNvPr>
          <p:cNvSpPr/>
          <p:nvPr/>
        </p:nvSpPr>
        <p:spPr>
          <a:xfrm>
            <a:off x="484555" y="1071248"/>
            <a:ext cx="4729702" cy="888296"/>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No matter your career aspirations</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it’s always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useful</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to spend some time considering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what’s coming next</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17" name="Picture 2" descr="The Mix - Local Offer">
            <a:hlinkClick r:id="rId8"/>
            <a:extLst>
              <a:ext uri="{FF2B5EF4-FFF2-40B4-BE49-F238E27FC236}">
                <a16:creationId xmlns:a16="http://schemas.microsoft.com/office/drawing/2014/main" id="{7D89C5DA-33E0-4578-92A9-F3C3DF93333B}"/>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5412115" y="1015582"/>
            <a:ext cx="1587351" cy="105698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icould - MarketPlace | Music Mark">
            <a:hlinkClick r:id="rId10"/>
            <a:extLst>
              <a:ext uri="{FF2B5EF4-FFF2-40B4-BE49-F238E27FC236}">
                <a16:creationId xmlns:a16="http://schemas.microsoft.com/office/drawing/2014/main" id="{543BA1B9-59DB-4516-9F05-1ACDA80130FF}"/>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5412115" y="2193074"/>
            <a:ext cx="1639913" cy="787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05684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1000"/>
                                        <p:tgtEl>
                                          <p:spTgt spid="1028"/>
                                        </p:tgtEl>
                                      </p:cBhvr>
                                    </p:animEffect>
                                    <p:anim calcmode="lin" valueType="num">
                                      <p:cBhvr>
                                        <p:cTn id="26" dur="1000" fill="hold"/>
                                        <p:tgtEl>
                                          <p:spTgt spid="1028"/>
                                        </p:tgtEl>
                                        <p:attrNameLst>
                                          <p:attrName>ppt_x</p:attrName>
                                        </p:attrNameLst>
                                      </p:cBhvr>
                                      <p:tavLst>
                                        <p:tav tm="0">
                                          <p:val>
                                            <p:strVal val="#ppt_x"/>
                                          </p:val>
                                        </p:tav>
                                        <p:tav tm="100000">
                                          <p:val>
                                            <p:strVal val="#ppt_x"/>
                                          </p:val>
                                        </p:tav>
                                      </p:tavLst>
                                    </p:anim>
                                    <p:anim calcmode="lin" valueType="num">
                                      <p:cBhvr>
                                        <p:cTn id="27" dur="1000" fill="hold"/>
                                        <p:tgtEl>
                                          <p:spTgt spid="102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anim calcmode="lin" valueType="num">
                                      <p:cBhvr>
                                        <p:cTn id="31" dur="1000" fill="hold"/>
                                        <p:tgtEl>
                                          <p:spTgt spid="28"/>
                                        </p:tgtEl>
                                        <p:attrNameLst>
                                          <p:attrName>ppt_x</p:attrName>
                                        </p:attrNameLst>
                                      </p:cBhvr>
                                      <p:tavLst>
                                        <p:tav tm="0">
                                          <p:val>
                                            <p:strVal val="#ppt_x"/>
                                          </p:val>
                                        </p:tav>
                                        <p:tav tm="100000">
                                          <p:val>
                                            <p:strVal val="#ppt_x"/>
                                          </p:val>
                                        </p:tav>
                                      </p:tavLst>
                                    </p:anim>
                                    <p:anim calcmode="lin" valueType="num">
                                      <p:cBhvr>
                                        <p:cTn id="32" dur="1000" fill="hold"/>
                                        <p:tgtEl>
                                          <p:spTgt spid="28"/>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42" presetClass="entr" presetSubtype="0" fill="hold" nodeType="afterEffect">
                                  <p:stCondLst>
                                    <p:cond delay="0"/>
                                  </p:stCondLst>
                                  <p:childTnLst>
                                    <p:set>
                                      <p:cBhvr>
                                        <p:cTn id="35" dur="1" fill="hold">
                                          <p:stCondLst>
                                            <p:cond delay="0"/>
                                          </p:stCondLst>
                                        </p:cTn>
                                        <p:tgtEl>
                                          <p:spTgt spid="1030"/>
                                        </p:tgtEl>
                                        <p:attrNameLst>
                                          <p:attrName>style.visibility</p:attrName>
                                        </p:attrNameLst>
                                      </p:cBhvr>
                                      <p:to>
                                        <p:strVal val="visible"/>
                                      </p:to>
                                    </p:set>
                                    <p:animEffect transition="in" filter="fade">
                                      <p:cBhvr>
                                        <p:cTn id="36" dur="1000"/>
                                        <p:tgtEl>
                                          <p:spTgt spid="1030"/>
                                        </p:tgtEl>
                                      </p:cBhvr>
                                    </p:animEffect>
                                    <p:anim calcmode="lin" valueType="num">
                                      <p:cBhvr>
                                        <p:cTn id="37" dur="1000" fill="hold"/>
                                        <p:tgtEl>
                                          <p:spTgt spid="1030"/>
                                        </p:tgtEl>
                                        <p:attrNameLst>
                                          <p:attrName>ppt_x</p:attrName>
                                        </p:attrNameLst>
                                      </p:cBhvr>
                                      <p:tavLst>
                                        <p:tav tm="0">
                                          <p:val>
                                            <p:strVal val="#ppt_x"/>
                                          </p:val>
                                        </p:tav>
                                        <p:tav tm="100000">
                                          <p:val>
                                            <p:strVal val="#ppt_x"/>
                                          </p:val>
                                        </p:tav>
                                      </p:tavLst>
                                    </p:anim>
                                    <p:anim calcmode="lin" valueType="num">
                                      <p:cBhvr>
                                        <p:cTn id="38" dur="1000" fill="hold"/>
                                        <p:tgtEl>
                                          <p:spTgt spid="103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1000"/>
                                        <p:tgtEl>
                                          <p:spTgt spid="38"/>
                                        </p:tgtEl>
                                      </p:cBhvr>
                                    </p:animEffect>
                                    <p:anim calcmode="lin" valueType="num">
                                      <p:cBhvr>
                                        <p:cTn id="42" dur="1000" fill="hold"/>
                                        <p:tgtEl>
                                          <p:spTgt spid="38"/>
                                        </p:tgtEl>
                                        <p:attrNameLst>
                                          <p:attrName>ppt_x</p:attrName>
                                        </p:attrNameLst>
                                      </p:cBhvr>
                                      <p:tavLst>
                                        <p:tav tm="0">
                                          <p:val>
                                            <p:strVal val="#ppt_x"/>
                                          </p:val>
                                        </p:tav>
                                        <p:tav tm="100000">
                                          <p:val>
                                            <p:strVal val="#ppt_x"/>
                                          </p:val>
                                        </p:tav>
                                      </p:tavLst>
                                    </p:anim>
                                    <p:anim calcmode="lin" valueType="num">
                                      <p:cBhvr>
                                        <p:cTn id="4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60230E43-EE0E-4BF9-A314-64878A99FCB0}"/>
              </a:ext>
            </a:extLst>
          </p:cNvPr>
          <p:cNvSpPr/>
          <p:nvPr/>
        </p:nvSpPr>
        <p:spPr>
          <a:xfrm>
            <a:off x="5380074" y="4452342"/>
            <a:ext cx="6327371" cy="1199839"/>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cs typeface="Arial" panose="020B0604020202020204" pitchFamily="34" charset="0"/>
              </a:rPr>
              <a:t>Pair activity (2 mins)</a:t>
            </a:r>
          </a:p>
          <a:p>
            <a:pPr algn="ctr"/>
            <a:r>
              <a:rPr lang="en-GB" sz="1600" dirty="0">
                <a:solidFill>
                  <a:schemeClr val="tx1">
                    <a:lumMod val="95000"/>
                    <a:lumOff val="5000"/>
                  </a:schemeClr>
                </a:solidFill>
                <a:latin typeface="Century Gothic" panose="020B0502020202020204" pitchFamily="34" charset="0"/>
                <a:cs typeface="Arial" panose="020B0604020202020204" pitchFamily="34" charset="0"/>
              </a:rPr>
              <a:t>Based on the information above, discuss the advantages and disadvantages of an apprenticeship. Could it be an option for you?</a:t>
            </a:r>
          </a:p>
        </p:txBody>
      </p:sp>
      <p:sp>
        <p:nvSpPr>
          <p:cNvPr id="28" name="Rectangle: Rounded Corners 27">
            <a:extLst>
              <a:ext uri="{FF2B5EF4-FFF2-40B4-BE49-F238E27FC236}">
                <a16:creationId xmlns:a16="http://schemas.microsoft.com/office/drawing/2014/main" id="{CE483E5D-B526-4BA7-9CE8-769C396CDA73}"/>
              </a:ext>
            </a:extLst>
          </p:cNvPr>
          <p:cNvSpPr/>
          <p:nvPr/>
        </p:nvSpPr>
        <p:spPr>
          <a:xfrm>
            <a:off x="4996544" y="4452341"/>
            <a:ext cx="6710902" cy="1199839"/>
          </a:xfrm>
          <a:prstGeom prst="roundRect">
            <a:avLst/>
          </a:prstGeom>
          <a:solidFill>
            <a:srgbClr val="F7FFAB"/>
          </a:solidFill>
          <a:ln w="28575">
            <a:solidFill>
              <a:srgbClr val="A0B1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i="0" dirty="0">
                <a:solidFill>
                  <a:schemeClr val="tx1"/>
                </a:solidFill>
                <a:effectLst/>
                <a:latin typeface="Century Gothic" panose="020B0502020202020204" pitchFamily="34" charset="0"/>
              </a:rPr>
              <a:t>Challenge: </a:t>
            </a:r>
          </a:p>
          <a:p>
            <a:pPr algn="ctr"/>
            <a:r>
              <a:rPr lang="en-GB" sz="1600" b="1" dirty="0">
                <a:solidFill>
                  <a:schemeClr val="tx1"/>
                </a:solidFill>
                <a:latin typeface="Century Gothic" panose="020B0502020202020204" pitchFamily="34" charset="0"/>
                <a:hlinkClick r:id="rId4"/>
              </a:rPr>
              <a:t>Amazing Apprenticeships</a:t>
            </a:r>
            <a:r>
              <a:rPr lang="en-GB" sz="1600" b="1" i="0" dirty="0">
                <a:solidFill>
                  <a:schemeClr val="tx1"/>
                </a:solidFill>
                <a:effectLst/>
                <a:latin typeface="Century Gothic" panose="020B0502020202020204" pitchFamily="34" charset="0"/>
                <a:hlinkClick r:id="rId4"/>
              </a:rPr>
              <a:t> </a:t>
            </a:r>
            <a:r>
              <a:rPr lang="en-GB" sz="1600" b="0" i="0" dirty="0">
                <a:solidFill>
                  <a:schemeClr val="tx1"/>
                </a:solidFill>
                <a:effectLst/>
                <a:latin typeface="Century Gothic" panose="020B0502020202020204" pitchFamily="34" charset="0"/>
              </a:rPr>
              <a:t>have </a:t>
            </a:r>
            <a:r>
              <a:rPr lang="en-GB" sz="1600" dirty="0">
                <a:solidFill>
                  <a:schemeClr val="tx1"/>
                </a:solidFill>
                <a:latin typeface="Century Gothic" panose="020B0502020202020204" pitchFamily="34" charset="0"/>
              </a:rPr>
              <a:t>lots of </a:t>
            </a:r>
            <a:r>
              <a:rPr lang="en-GB" sz="1600" b="1" dirty="0">
                <a:solidFill>
                  <a:schemeClr val="tx1"/>
                </a:solidFill>
                <a:latin typeface="Century Gothic" panose="020B0502020202020204" pitchFamily="34" charset="0"/>
              </a:rPr>
              <a:t>information about apprenticeships</a:t>
            </a:r>
            <a:r>
              <a:rPr lang="en-GB" sz="1600" i="0" dirty="0">
                <a:solidFill>
                  <a:schemeClr val="tx1"/>
                </a:solidFill>
                <a:effectLst/>
                <a:latin typeface="Century Gothic" panose="020B0502020202020204" pitchFamily="34" charset="0"/>
              </a:rPr>
              <a:t>, as well as</a:t>
            </a:r>
            <a:r>
              <a:rPr lang="en-GB" sz="1600" dirty="0">
                <a:solidFill>
                  <a:schemeClr val="tx1"/>
                </a:solidFill>
                <a:latin typeface="Century Gothic" panose="020B0502020202020204" pitchFamily="34" charset="0"/>
              </a:rPr>
              <a:t> </a:t>
            </a:r>
            <a:r>
              <a:rPr lang="en-GB" sz="1600" b="0" i="0" dirty="0">
                <a:solidFill>
                  <a:schemeClr val="tx1"/>
                </a:solidFill>
                <a:effectLst/>
                <a:latin typeface="Century Gothic" panose="020B0502020202020204" pitchFamily="34" charset="0"/>
              </a:rPr>
              <a:t>a huge selection of </a:t>
            </a:r>
            <a:r>
              <a:rPr lang="en-GB" sz="1600" b="1" i="0" dirty="0">
                <a:solidFill>
                  <a:schemeClr val="tx1"/>
                </a:solidFill>
                <a:effectLst/>
                <a:latin typeface="Century Gothic" panose="020B0502020202020204" pitchFamily="34" charset="0"/>
              </a:rPr>
              <a:t>vacancies from national employers</a:t>
            </a:r>
            <a:r>
              <a:rPr lang="en-GB" sz="1600" b="0" i="0" dirty="0">
                <a:solidFill>
                  <a:schemeClr val="tx1"/>
                </a:solidFill>
                <a:effectLst/>
                <a:latin typeface="Century Gothic" panose="020B0502020202020204" pitchFamily="34" charset="0"/>
              </a:rPr>
              <a:t>. </a:t>
            </a:r>
            <a:r>
              <a:rPr lang="en-GB" sz="1600" dirty="0">
                <a:solidFill>
                  <a:schemeClr val="tx1"/>
                </a:solidFill>
                <a:latin typeface="Century Gothic" panose="020B0502020202020204" pitchFamily="34" charset="0"/>
              </a:rPr>
              <a:t>Why not c</a:t>
            </a:r>
            <a:r>
              <a:rPr lang="en-GB" sz="1600" b="0" i="0" dirty="0">
                <a:solidFill>
                  <a:schemeClr val="tx1"/>
                </a:solidFill>
                <a:effectLst/>
                <a:latin typeface="Century Gothic" panose="020B0502020202020204" pitchFamily="34" charset="0"/>
              </a:rPr>
              <a:t>heck them out?</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27" name="Rectangle: Rounded Corners 26">
            <a:extLst>
              <a:ext uri="{FF2B5EF4-FFF2-40B4-BE49-F238E27FC236}">
                <a16:creationId xmlns:a16="http://schemas.microsoft.com/office/drawing/2014/main" id="{27269E5A-F3EF-4514-AE07-794ADA98DE6A}"/>
              </a:ext>
            </a:extLst>
          </p:cNvPr>
          <p:cNvSpPr/>
          <p:nvPr/>
        </p:nvSpPr>
        <p:spPr>
          <a:xfrm>
            <a:off x="3201673" y="2434614"/>
            <a:ext cx="5788655" cy="1624906"/>
          </a:xfrm>
          <a:prstGeom prst="roundRect">
            <a:avLst/>
          </a:prstGeom>
          <a:solidFill>
            <a:srgbClr val="81DEFF"/>
          </a:solidFill>
          <a:ln w="28575">
            <a:solidFill>
              <a:srgbClr val="0095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i="0" dirty="0">
                <a:solidFill>
                  <a:schemeClr val="tx1"/>
                </a:solidFill>
                <a:effectLst/>
                <a:latin typeface="Century Gothic" panose="020B0502020202020204" pitchFamily="34" charset="0"/>
              </a:rPr>
              <a:t>Apprenticeships allow you to combine work and study </a:t>
            </a:r>
            <a:r>
              <a:rPr lang="en-GB" sz="1600" b="0" i="0" dirty="0">
                <a:solidFill>
                  <a:schemeClr val="tx1"/>
                </a:solidFill>
                <a:effectLst/>
                <a:latin typeface="Century Gothic" panose="020B0502020202020204" pitchFamily="34" charset="0"/>
              </a:rPr>
              <a:t>by mixing on-the-job training with classroom learning. You'll be employed to do a real job while studying for a formal qualification, usually for </a:t>
            </a:r>
            <a:r>
              <a:rPr lang="en-GB" sz="1600" b="1" i="0" dirty="0">
                <a:solidFill>
                  <a:schemeClr val="tx1"/>
                </a:solidFill>
                <a:effectLst/>
                <a:latin typeface="Century Gothic" panose="020B0502020202020204" pitchFamily="34" charset="0"/>
              </a:rPr>
              <a:t>one day a week either at a college</a:t>
            </a:r>
            <a:r>
              <a:rPr lang="en-GB" sz="1600" b="0" i="0" dirty="0">
                <a:solidFill>
                  <a:schemeClr val="tx1"/>
                </a:solidFill>
                <a:effectLst/>
                <a:latin typeface="Century Gothic" panose="020B0502020202020204" pitchFamily="34" charset="0"/>
              </a:rPr>
              <a:t>, a </a:t>
            </a:r>
            <a:r>
              <a:rPr lang="en-GB" sz="1600" b="1" i="0" dirty="0">
                <a:solidFill>
                  <a:schemeClr val="tx1"/>
                </a:solidFill>
                <a:effectLst/>
                <a:latin typeface="Century Gothic" panose="020B0502020202020204" pitchFamily="34" charset="0"/>
              </a:rPr>
              <a:t>training centre </a:t>
            </a:r>
            <a:r>
              <a:rPr lang="en-GB" sz="1600" b="0" i="0" dirty="0">
                <a:solidFill>
                  <a:schemeClr val="tx1"/>
                </a:solidFill>
                <a:effectLst/>
                <a:latin typeface="Century Gothic" panose="020B0502020202020204" pitchFamily="34" charset="0"/>
              </a:rPr>
              <a:t>or in the </a:t>
            </a:r>
            <a:r>
              <a:rPr lang="en-GB" sz="1600" b="1" i="0" dirty="0">
                <a:solidFill>
                  <a:schemeClr val="tx1"/>
                </a:solidFill>
                <a:effectLst/>
                <a:latin typeface="Century Gothic" panose="020B0502020202020204" pitchFamily="34" charset="0"/>
              </a:rPr>
              <a:t>workplace</a:t>
            </a:r>
            <a:r>
              <a:rPr lang="en-GB" sz="1600" b="0" i="0" dirty="0">
                <a:solidFill>
                  <a:schemeClr val="tx1"/>
                </a:solidFill>
                <a:effectLst/>
                <a:latin typeface="Century Gothic" panose="020B0502020202020204" pitchFamily="34" charset="0"/>
              </a:rPr>
              <a:t>. </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34" name="TextBox 13">
            <a:extLst>
              <a:ext uri="{FF2B5EF4-FFF2-40B4-BE49-F238E27FC236}">
                <a16:creationId xmlns:a16="http://schemas.microsoft.com/office/drawing/2014/main" id="{F423EE3F-3A06-49E4-B615-E1939EEB2244}"/>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26" name="Rectangle: Rounded Corners 25">
            <a:extLst>
              <a:ext uri="{FF2B5EF4-FFF2-40B4-BE49-F238E27FC236}">
                <a16:creationId xmlns:a16="http://schemas.microsoft.com/office/drawing/2014/main" id="{B1AB2A3E-A083-425D-8AF2-0BD24232ACC1}"/>
              </a:ext>
            </a:extLst>
          </p:cNvPr>
          <p:cNvSpPr/>
          <p:nvPr/>
        </p:nvSpPr>
        <p:spPr>
          <a:xfrm>
            <a:off x="5380074" y="1071249"/>
            <a:ext cx="6327371" cy="970546"/>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cs typeface="Arial" panose="020B0604020202020204" pitchFamily="34" charset="0"/>
              </a:rPr>
              <a:t>Pair activity (1 min)</a:t>
            </a:r>
          </a:p>
          <a:p>
            <a:pPr algn="ctr"/>
            <a:r>
              <a:rPr lang="en-GB" sz="1600" dirty="0">
                <a:solidFill>
                  <a:schemeClr val="tx1">
                    <a:lumMod val="95000"/>
                    <a:lumOff val="5000"/>
                  </a:schemeClr>
                </a:solidFill>
                <a:latin typeface="Century Gothic" panose="020B0502020202020204" pitchFamily="34" charset="0"/>
                <a:cs typeface="Arial" panose="020B0604020202020204" pitchFamily="34" charset="0"/>
              </a:rPr>
              <a:t>You have 60 seconds to discuss what you know about apprenticeships with your partner!</a:t>
            </a:r>
            <a:endParaRPr lang="en-GB" sz="1600" b="1" dirty="0">
              <a:solidFill>
                <a:schemeClr val="tx1">
                  <a:lumMod val="95000"/>
                  <a:lumOff val="5000"/>
                </a:schemeClr>
              </a:solidFill>
              <a:latin typeface="Century Gothic" panose="020B0502020202020204" pitchFamily="34" charset="0"/>
              <a:cs typeface="Arial" panose="020B0604020202020204" pitchFamily="34" charset="0"/>
            </a:endParaRPr>
          </a:p>
        </p:txBody>
      </p:sp>
      <p:sp>
        <p:nvSpPr>
          <p:cNvPr id="29" name="Rectangle: Rounded Corners 28">
            <a:extLst>
              <a:ext uri="{FF2B5EF4-FFF2-40B4-BE49-F238E27FC236}">
                <a16:creationId xmlns:a16="http://schemas.microsoft.com/office/drawing/2014/main" id="{7FD18592-B1D8-418D-94B7-8D633083E59A}"/>
              </a:ext>
            </a:extLst>
          </p:cNvPr>
          <p:cNvSpPr/>
          <p:nvPr/>
        </p:nvSpPr>
        <p:spPr>
          <a:xfrm>
            <a:off x="484554" y="4452341"/>
            <a:ext cx="4141875" cy="1199840"/>
          </a:xfrm>
          <a:prstGeom prst="roundRect">
            <a:avLst/>
          </a:prstGeom>
          <a:solidFill>
            <a:srgbClr val="0095C8"/>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There are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over 600 different apprenticeships </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available from accountancy to zoo keeping.  </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pic>
        <p:nvPicPr>
          <p:cNvPr id="16" name="Picture 2" descr="New Career Development Framework">
            <a:extLst>
              <a:ext uri="{FF2B5EF4-FFF2-40B4-BE49-F238E27FC236}">
                <a16:creationId xmlns:a16="http://schemas.microsoft.com/office/drawing/2014/main" id="{3226917E-1D01-4D78-80AB-69F73649D6D4}"/>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1296642" y="87064"/>
            <a:ext cx="806018" cy="80601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0" name="Pentagon 20">
            <a:extLst>
              <a:ext uri="{FF2B5EF4-FFF2-40B4-BE49-F238E27FC236}">
                <a16:creationId xmlns:a16="http://schemas.microsoft.com/office/drawing/2014/main" id="{323DEF49-3C16-4319-9B76-81CAD076D568}"/>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6</a:t>
            </a:r>
          </a:p>
        </p:txBody>
      </p:sp>
      <p:sp>
        <p:nvSpPr>
          <p:cNvPr id="21" name="Shape 114">
            <a:extLst>
              <a:ext uri="{FF2B5EF4-FFF2-40B4-BE49-F238E27FC236}">
                <a16:creationId xmlns:a16="http://schemas.microsoft.com/office/drawing/2014/main" id="{74015452-870D-4265-A321-B9EF0CE6D7C9}"/>
              </a:ext>
            </a:extLst>
          </p:cNvPr>
          <p:cNvSpPr/>
          <p:nvPr/>
        </p:nvSpPr>
        <p:spPr>
          <a:xfrm>
            <a:off x="785306" y="183662"/>
            <a:ext cx="875209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Future choices: Apprenticeships</a:t>
            </a:r>
          </a:p>
        </p:txBody>
      </p:sp>
      <p:sp>
        <p:nvSpPr>
          <p:cNvPr id="23" name="Rectangle: Rounded Corners 22">
            <a:extLst>
              <a:ext uri="{FF2B5EF4-FFF2-40B4-BE49-F238E27FC236}">
                <a16:creationId xmlns:a16="http://schemas.microsoft.com/office/drawing/2014/main" id="{24C268A0-A22D-4D8F-A48A-943E5441AEA8}"/>
              </a:ext>
            </a:extLst>
          </p:cNvPr>
          <p:cNvSpPr/>
          <p:nvPr/>
        </p:nvSpPr>
        <p:spPr>
          <a:xfrm>
            <a:off x="484555" y="1071248"/>
            <a:ext cx="4672236" cy="970546"/>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One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future pathway </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that you may not have explored is an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apprenticeship</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2050" name="Picture 2" descr="man standing behind sitting man">
            <a:extLst>
              <a:ext uri="{FF2B5EF4-FFF2-40B4-BE49-F238E27FC236}">
                <a16:creationId xmlns:a16="http://schemas.microsoft.com/office/drawing/2014/main" id="{938C1867-F133-4C9F-A196-A05E6731534C}"/>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484556" y="2434615"/>
            <a:ext cx="2492560" cy="162490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2" name="Picture 4" descr="woman in white long sleeve shirt using black laptop computer">
            <a:extLst>
              <a:ext uri="{FF2B5EF4-FFF2-40B4-BE49-F238E27FC236}">
                <a16:creationId xmlns:a16="http://schemas.microsoft.com/office/drawing/2014/main" id="{EA9C07FE-E8A6-47D4-AB6B-B0C89356E415}"/>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9214885" y="2434615"/>
            <a:ext cx="2492560" cy="162490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77191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nodeType="with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fade">
                                      <p:cBhvr>
                                        <p:cTn id="18" dur="500"/>
                                        <p:tgtEl>
                                          <p:spTgt spid="205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8" grpId="0" animBg="1"/>
      <p:bldP spid="27" grpId="0" animBg="1"/>
      <p:bldP spid="26"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TextBox 13">
            <a:extLst>
              <a:ext uri="{FF2B5EF4-FFF2-40B4-BE49-F238E27FC236}">
                <a16:creationId xmlns:a16="http://schemas.microsoft.com/office/drawing/2014/main" id="{F423EE3F-3A06-49E4-B615-E1939EEB2244}"/>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pic>
        <p:nvPicPr>
          <p:cNvPr id="13" name="Picture 2" descr="New Career Development Framework">
            <a:extLst>
              <a:ext uri="{FF2B5EF4-FFF2-40B4-BE49-F238E27FC236}">
                <a16:creationId xmlns:a16="http://schemas.microsoft.com/office/drawing/2014/main" id="{C0D350A3-2FAF-489C-A4D4-029C1F3A0354}"/>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296642" y="87064"/>
            <a:ext cx="806018" cy="806018"/>
          </a:xfrm>
          <a:prstGeom prst="rect">
            <a:avLst/>
          </a:prstGeom>
          <a:noFill/>
          <a:effectLst/>
          <a:extLst>
            <a:ext uri="{909E8E84-426E-40DD-AFC4-6F175D3DCCD1}">
              <a14:hiddenFill xmlns:a14="http://schemas.microsoft.com/office/drawing/2010/main">
                <a:solidFill>
                  <a:srgbClr val="FFFFFF"/>
                </a:solidFill>
              </a14:hiddenFill>
            </a:ext>
          </a:extLst>
        </p:spPr>
      </p:pic>
      <p:sp>
        <p:nvSpPr>
          <p:cNvPr id="17" name="Pentagon 20">
            <a:extLst>
              <a:ext uri="{FF2B5EF4-FFF2-40B4-BE49-F238E27FC236}">
                <a16:creationId xmlns:a16="http://schemas.microsoft.com/office/drawing/2014/main" id="{09AC9B6F-ED65-4212-ADE9-3A9098C005B0}"/>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6</a:t>
            </a:r>
          </a:p>
        </p:txBody>
      </p:sp>
      <p:sp>
        <p:nvSpPr>
          <p:cNvPr id="18" name="Shape 114">
            <a:extLst>
              <a:ext uri="{FF2B5EF4-FFF2-40B4-BE49-F238E27FC236}">
                <a16:creationId xmlns:a16="http://schemas.microsoft.com/office/drawing/2014/main" id="{A81554DE-7BE9-436F-BAEA-60090945D5BF}"/>
              </a:ext>
            </a:extLst>
          </p:cNvPr>
          <p:cNvSpPr/>
          <p:nvPr/>
        </p:nvSpPr>
        <p:spPr>
          <a:xfrm>
            <a:off x="785306" y="183662"/>
            <a:ext cx="875209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Future choices: Further and Higher Education</a:t>
            </a:r>
          </a:p>
        </p:txBody>
      </p:sp>
      <p:sp>
        <p:nvSpPr>
          <p:cNvPr id="24" name="Rectangle: Rounded Corners 23">
            <a:extLst>
              <a:ext uri="{FF2B5EF4-FFF2-40B4-BE49-F238E27FC236}">
                <a16:creationId xmlns:a16="http://schemas.microsoft.com/office/drawing/2014/main" id="{61A59ACA-05AC-43A9-9FF7-96CC5C74EAA9}"/>
              </a:ext>
            </a:extLst>
          </p:cNvPr>
          <p:cNvSpPr/>
          <p:nvPr/>
        </p:nvSpPr>
        <p:spPr>
          <a:xfrm>
            <a:off x="3222171" y="2434615"/>
            <a:ext cx="2965978" cy="1624906"/>
          </a:xfrm>
          <a:prstGeom prst="roundRect">
            <a:avLst/>
          </a:prstGeom>
          <a:solidFill>
            <a:srgbClr val="81DEFF"/>
          </a:solidFill>
          <a:ln w="28575">
            <a:solidFill>
              <a:srgbClr val="0095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There are lots of </a:t>
            </a:r>
            <a:r>
              <a:rPr lang="en-GB" sz="1600" b="1" dirty="0">
                <a:solidFill>
                  <a:schemeClr val="tx1"/>
                </a:solidFill>
                <a:latin typeface="Century Gothic" panose="020B0502020202020204" pitchFamily="34" charset="0"/>
              </a:rPr>
              <a:t>resources and websites </a:t>
            </a:r>
            <a:r>
              <a:rPr lang="en-GB" sz="1600" dirty="0">
                <a:solidFill>
                  <a:schemeClr val="tx1"/>
                </a:solidFill>
                <a:latin typeface="Century Gothic" panose="020B0502020202020204" pitchFamily="34" charset="0"/>
              </a:rPr>
              <a:t>that will help you find your future no matter which </a:t>
            </a:r>
            <a:r>
              <a:rPr lang="en-GB" sz="1600" b="1" dirty="0">
                <a:solidFill>
                  <a:schemeClr val="tx1"/>
                </a:solidFill>
                <a:latin typeface="Century Gothic" panose="020B0502020202020204" pitchFamily="34" charset="0"/>
              </a:rPr>
              <a:t>direction</a:t>
            </a:r>
            <a:r>
              <a:rPr lang="en-GB" sz="1600" dirty="0">
                <a:solidFill>
                  <a:schemeClr val="tx1"/>
                </a:solidFill>
                <a:latin typeface="Century Gothic" panose="020B0502020202020204" pitchFamily="34" charset="0"/>
              </a:rPr>
              <a:t> you are heading in.  Here are just a few.</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25" name="Rectangle: Rounded Corners 24">
            <a:extLst>
              <a:ext uri="{FF2B5EF4-FFF2-40B4-BE49-F238E27FC236}">
                <a16:creationId xmlns:a16="http://schemas.microsoft.com/office/drawing/2014/main" id="{90223416-13AC-4D1D-A84A-664ACABFD4DA}"/>
              </a:ext>
            </a:extLst>
          </p:cNvPr>
          <p:cNvSpPr/>
          <p:nvPr/>
        </p:nvSpPr>
        <p:spPr>
          <a:xfrm>
            <a:off x="5826642" y="893082"/>
            <a:ext cx="5880803" cy="1148713"/>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cs typeface="Arial" panose="020B0604020202020204" pitchFamily="34" charset="0"/>
              </a:rPr>
              <a:t>Individual activity (2-3 mins)</a:t>
            </a:r>
          </a:p>
          <a:p>
            <a:pPr algn="ctr"/>
            <a:r>
              <a:rPr lang="en-GB" sz="1600" dirty="0">
                <a:solidFill>
                  <a:schemeClr val="tx1"/>
                </a:solidFill>
                <a:latin typeface="Century Gothic" panose="020B0502020202020204" pitchFamily="34" charset="0"/>
                <a:cs typeface="Arial" panose="020B0604020202020204" pitchFamily="34" charset="0"/>
              </a:rPr>
              <a:t>Consider what your ideal career would be. Does it require further training or qualifications? Where could you get these things from?</a:t>
            </a:r>
          </a:p>
        </p:txBody>
      </p:sp>
      <p:sp>
        <p:nvSpPr>
          <p:cNvPr id="30" name="Rectangle: Rounded Corners 29">
            <a:extLst>
              <a:ext uri="{FF2B5EF4-FFF2-40B4-BE49-F238E27FC236}">
                <a16:creationId xmlns:a16="http://schemas.microsoft.com/office/drawing/2014/main" id="{EAEF3404-2924-45A9-8914-147032F45E99}"/>
              </a:ext>
            </a:extLst>
          </p:cNvPr>
          <p:cNvSpPr/>
          <p:nvPr/>
        </p:nvSpPr>
        <p:spPr>
          <a:xfrm>
            <a:off x="3897085" y="4452340"/>
            <a:ext cx="4397293" cy="1430995"/>
          </a:xfrm>
          <a:prstGeom prst="roundRect">
            <a:avLst/>
          </a:prstGeom>
          <a:solidFill>
            <a:srgbClr val="0095C8"/>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Whilst </a:t>
            </a:r>
            <a:r>
              <a:rPr lang="en-GB" sz="1600" b="1" dirty="0">
                <a:solidFill>
                  <a:schemeClr val="tx1"/>
                </a:solidFill>
                <a:latin typeface="Century Gothic" panose="020B0502020202020204" pitchFamily="34" charset="0"/>
              </a:rPr>
              <a:t>making decisions about the future </a:t>
            </a:r>
            <a:r>
              <a:rPr lang="en-GB" sz="1600" dirty="0">
                <a:solidFill>
                  <a:schemeClr val="tx1"/>
                </a:solidFill>
                <a:latin typeface="Century Gothic" panose="020B0502020202020204" pitchFamily="34" charset="0"/>
              </a:rPr>
              <a:t>can seem scary, but with North East Ambitions providing </a:t>
            </a:r>
            <a:r>
              <a:rPr lang="en-GB" sz="1600" b="1" dirty="0">
                <a:solidFill>
                  <a:schemeClr val="tx1"/>
                </a:solidFill>
                <a:latin typeface="Century Gothic" panose="020B0502020202020204" pitchFamily="34" charset="0"/>
              </a:rPr>
              <a:t>information and guidance you can </a:t>
            </a:r>
            <a:r>
              <a:rPr lang="en-GB" sz="1600" dirty="0">
                <a:solidFill>
                  <a:schemeClr val="tx1"/>
                </a:solidFill>
                <a:latin typeface="Century Gothic" panose="020B0502020202020204" pitchFamily="34" charset="0"/>
              </a:rPr>
              <a:t>feel </a:t>
            </a:r>
            <a:r>
              <a:rPr lang="en-GB" sz="1600" b="1" dirty="0">
                <a:solidFill>
                  <a:schemeClr val="tx1"/>
                </a:solidFill>
                <a:latin typeface="Century Gothic" panose="020B0502020202020204" pitchFamily="34" charset="0"/>
              </a:rPr>
              <a:t>confident</a:t>
            </a:r>
            <a:r>
              <a:rPr lang="en-GB" sz="1600" dirty="0">
                <a:solidFill>
                  <a:schemeClr val="tx1"/>
                </a:solidFill>
                <a:latin typeface="Century Gothic" panose="020B0502020202020204" pitchFamily="34" charset="0"/>
              </a:rPr>
              <a:t> in your choices.</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31" name="Rectangle: Rounded Corners 30">
            <a:extLst>
              <a:ext uri="{FF2B5EF4-FFF2-40B4-BE49-F238E27FC236}">
                <a16:creationId xmlns:a16="http://schemas.microsoft.com/office/drawing/2014/main" id="{4AA66F0B-EF63-42DE-8721-6794BF30DE3C}"/>
              </a:ext>
            </a:extLst>
          </p:cNvPr>
          <p:cNvSpPr/>
          <p:nvPr/>
        </p:nvSpPr>
        <p:spPr>
          <a:xfrm>
            <a:off x="484554" y="893082"/>
            <a:ext cx="5086905" cy="1148712"/>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Another possible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future pathway </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is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further education</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This comes in many different forms, including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Traineeships, Vocational Qualifications and Internships</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35" name="Picture 34">
            <a:hlinkClick r:id="rId5"/>
            <a:extLst>
              <a:ext uri="{FF2B5EF4-FFF2-40B4-BE49-F238E27FC236}">
                <a16:creationId xmlns:a16="http://schemas.microsoft.com/office/drawing/2014/main" id="{0A793202-CD9A-45A5-BB42-545780C2FF6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448226" y="2440604"/>
            <a:ext cx="1479906" cy="1681296"/>
          </a:xfrm>
          <a:prstGeom prst="rect">
            <a:avLst/>
          </a:prstGeom>
          <a:effectLst>
            <a:outerShdw blurRad="50800" dist="38100" dir="2700000" algn="tl" rotWithShape="0">
              <a:prstClr val="black">
                <a:alpha val="40000"/>
              </a:prstClr>
            </a:outerShdw>
          </a:effectLst>
        </p:spPr>
      </p:pic>
      <p:pic>
        <p:nvPicPr>
          <p:cNvPr id="36" name="Picture 35">
            <a:hlinkClick r:id="rId7"/>
            <a:extLst>
              <a:ext uri="{FF2B5EF4-FFF2-40B4-BE49-F238E27FC236}">
                <a16:creationId xmlns:a16="http://schemas.microsoft.com/office/drawing/2014/main" id="{8B63C413-4510-44E3-A187-08803DBD376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294378" y="2440604"/>
            <a:ext cx="1558812" cy="1681296"/>
          </a:xfrm>
          <a:prstGeom prst="rect">
            <a:avLst/>
          </a:prstGeom>
          <a:effectLst>
            <a:outerShdw blurRad="50800" dist="38100" dir="2700000" algn="tl" rotWithShape="0">
              <a:prstClr val="black">
                <a:alpha val="40000"/>
              </a:prstClr>
            </a:outerShdw>
          </a:effectLst>
        </p:spPr>
      </p:pic>
      <p:pic>
        <p:nvPicPr>
          <p:cNvPr id="37" name="Picture 36">
            <a:hlinkClick r:id="rId9"/>
            <a:extLst>
              <a:ext uri="{FF2B5EF4-FFF2-40B4-BE49-F238E27FC236}">
                <a16:creationId xmlns:a16="http://schemas.microsoft.com/office/drawing/2014/main" id="{98585A5B-A9B7-4B6F-8073-025C19C4440C}"/>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0219437" y="2437237"/>
            <a:ext cx="1488008" cy="1681296"/>
          </a:xfrm>
          <a:prstGeom prst="rect">
            <a:avLst/>
          </a:prstGeom>
          <a:effectLst>
            <a:outerShdw blurRad="50800" dist="38100" dir="2700000" algn="tl" rotWithShape="0">
              <a:prstClr val="black">
                <a:alpha val="40000"/>
              </a:prstClr>
            </a:outerShdw>
          </a:effectLst>
        </p:spPr>
      </p:pic>
      <p:pic>
        <p:nvPicPr>
          <p:cNvPr id="2" name="Picture 1">
            <a:extLst>
              <a:ext uri="{FF2B5EF4-FFF2-40B4-BE49-F238E27FC236}">
                <a16:creationId xmlns:a16="http://schemas.microsoft.com/office/drawing/2014/main" id="{BC5C68C2-638A-4A35-B8CB-672C1F092466}"/>
              </a:ext>
            </a:extLst>
          </p:cNvPr>
          <p:cNvPicPr>
            <a:picLocks noChangeAspect="1"/>
          </p:cNvPicPr>
          <p:nvPr/>
        </p:nvPicPr>
        <p:blipFill>
          <a:blip r:embed="rId11"/>
          <a:stretch>
            <a:fillRect/>
          </a:stretch>
        </p:blipFill>
        <p:spPr>
          <a:xfrm>
            <a:off x="495119" y="2323142"/>
            <a:ext cx="2466975" cy="1847850"/>
          </a:xfrm>
          <a:prstGeom prst="rect">
            <a:avLst/>
          </a:prstGeom>
        </p:spPr>
      </p:pic>
      <p:sp>
        <p:nvSpPr>
          <p:cNvPr id="15" name="Rectangle: Rounded Corners 14">
            <a:extLst>
              <a:ext uri="{FF2B5EF4-FFF2-40B4-BE49-F238E27FC236}">
                <a16:creationId xmlns:a16="http://schemas.microsoft.com/office/drawing/2014/main" id="{07AED352-96E5-4264-AEB2-C25326F7E159}"/>
              </a:ext>
            </a:extLst>
          </p:cNvPr>
          <p:cNvSpPr/>
          <p:nvPr/>
        </p:nvSpPr>
        <p:spPr>
          <a:xfrm>
            <a:off x="495119" y="4431564"/>
            <a:ext cx="3249567" cy="1451773"/>
          </a:xfrm>
          <a:prstGeom prst="roundRect">
            <a:avLst/>
          </a:prstGeom>
          <a:solidFill>
            <a:srgbClr val="A0B1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rPr>
              <a:t>Define: Further Education:</a:t>
            </a:r>
          </a:p>
          <a:p>
            <a:pPr algn="ctr"/>
            <a:r>
              <a:rPr lang="en-GB" sz="1600" dirty="0">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rPr>
              <a:t>Education below the level of a university degree for people who have left school.</a:t>
            </a:r>
          </a:p>
        </p:txBody>
      </p:sp>
      <p:sp>
        <p:nvSpPr>
          <p:cNvPr id="16" name="Rectangle: Rounded Corners 15">
            <a:extLst>
              <a:ext uri="{FF2B5EF4-FFF2-40B4-BE49-F238E27FC236}">
                <a16:creationId xmlns:a16="http://schemas.microsoft.com/office/drawing/2014/main" id="{D43B1B54-2E2F-468C-9D68-8952097A3BA8}"/>
              </a:ext>
            </a:extLst>
          </p:cNvPr>
          <p:cNvSpPr/>
          <p:nvPr/>
        </p:nvSpPr>
        <p:spPr>
          <a:xfrm>
            <a:off x="8447314" y="4431562"/>
            <a:ext cx="3249567" cy="1451773"/>
          </a:xfrm>
          <a:prstGeom prst="roundRect">
            <a:avLst/>
          </a:prstGeom>
          <a:solidFill>
            <a:srgbClr val="A0B1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rPr>
              <a:t>Define: Higher Education:</a:t>
            </a:r>
          </a:p>
          <a:p>
            <a:pPr algn="ctr"/>
            <a:r>
              <a:rPr lang="en-GB" sz="1600" dirty="0">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rPr>
              <a:t>Education at a college or university where subjects are studied at an advanced level.</a:t>
            </a:r>
          </a:p>
        </p:txBody>
      </p:sp>
    </p:spTree>
    <p:extLst>
      <p:ext uri="{BB962C8B-B14F-4D97-AF65-F5344CB8AC3E}">
        <p14:creationId xmlns:p14="http://schemas.microsoft.com/office/powerpoint/2010/main" val="3477329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30" name="Picture 6" descr="selective focus photography of an arrow">
            <a:extLst>
              <a:ext uri="{FF2B5EF4-FFF2-40B4-BE49-F238E27FC236}">
                <a16:creationId xmlns:a16="http://schemas.microsoft.com/office/drawing/2014/main" id="{734F3318-606D-46F0-8F3E-AB308E391F97}"/>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337993" y="3200592"/>
            <a:ext cx="3516010" cy="235045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silhouette of three people sitting on cliff under foggy weather">
            <a:extLst>
              <a:ext uri="{FF2B5EF4-FFF2-40B4-BE49-F238E27FC236}">
                <a16:creationId xmlns:a16="http://schemas.microsoft.com/office/drawing/2014/main" id="{66076DB3-4B02-4BD2-B62A-EFA0ACB2675C}"/>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127787" y="2789448"/>
            <a:ext cx="3523919" cy="235045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74AA3229-D1FF-492C-8860-5B4FFF8C4A95}"/>
              </a:ext>
            </a:extLst>
          </p:cNvPr>
          <p:cNvSpPr txBox="1"/>
          <p:nvPr/>
        </p:nvSpPr>
        <p:spPr>
          <a:xfrm>
            <a:off x="7010400" y="6642556"/>
            <a:ext cx="2105357" cy="215444"/>
          </a:xfrm>
          <a:prstGeom prst="rect">
            <a:avLst/>
          </a:prstGeom>
          <a:noFill/>
        </p:spPr>
        <p:txBody>
          <a:bodyPr wrap="square">
            <a:spAutoFit/>
          </a:bodyPr>
          <a:lstStyle/>
          <a:p>
            <a:r>
              <a:rPr lang="en-GB" sz="800" b="0" dirty="0">
                <a:latin typeface="Century Gothic" panose="020B0502020202020204" pitchFamily="34" charset="0"/>
                <a:hlinkClick r:id="rId6">
                  <a:extLst>
                    <a:ext uri="{A12FA001-AC4F-418D-AE19-62706E023703}">
                      <ahyp:hlinkClr xmlns:ahyp="http://schemas.microsoft.com/office/drawing/2018/hyperlinkcolor" val="tx"/>
                    </a:ext>
                  </a:extLst>
                </a:hlinkClick>
              </a:rPr>
              <a:t>https://saeshare.tv/x/9xCn-Kwy97U</a:t>
            </a:r>
            <a:r>
              <a:rPr lang="en-GB" sz="800" b="0" dirty="0">
                <a:latin typeface="Century Gothic" panose="020B0502020202020204" pitchFamily="34" charset="0"/>
              </a:rPr>
              <a:t> </a:t>
            </a:r>
            <a:endParaRPr lang="en-GB" sz="800" dirty="0">
              <a:latin typeface="Century Gothic" panose="020B0502020202020204" pitchFamily="34" charset="0"/>
            </a:endParaRPr>
          </a:p>
        </p:txBody>
      </p:sp>
      <p:sp>
        <p:nvSpPr>
          <p:cNvPr id="34" name="TextBox 13">
            <a:extLst>
              <a:ext uri="{FF2B5EF4-FFF2-40B4-BE49-F238E27FC236}">
                <a16:creationId xmlns:a16="http://schemas.microsoft.com/office/drawing/2014/main" id="{F423EE3F-3A06-49E4-B615-E1939EEB2244}"/>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28" name="Rectangle: Rounded Corners 27">
            <a:extLst>
              <a:ext uri="{FF2B5EF4-FFF2-40B4-BE49-F238E27FC236}">
                <a16:creationId xmlns:a16="http://schemas.microsoft.com/office/drawing/2014/main" id="{C03DB601-9852-4047-8A2C-24F7B6A82941}"/>
              </a:ext>
            </a:extLst>
          </p:cNvPr>
          <p:cNvSpPr/>
          <p:nvPr/>
        </p:nvSpPr>
        <p:spPr>
          <a:xfrm>
            <a:off x="548850" y="1071248"/>
            <a:ext cx="11094301" cy="1352975"/>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cs typeface="Arial" panose="020B0604020202020204" pitchFamily="34" charset="0"/>
              </a:rPr>
              <a:t>Individual reflection (3-5 mins)</a:t>
            </a:r>
          </a:p>
          <a:p>
            <a:pPr algn="ctr"/>
            <a:r>
              <a:rPr lang="en-GB" sz="1600" dirty="0">
                <a:solidFill>
                  <a:schemeClr val="tx1">
                    <a:lumMod val="95000"/>
                    <a:lumOff val="5000"/>
                  </a:schemeClr>
                </a:solidFill>
                <a:latin typeface="Century Gothic" panose="020B0502020202020204" pitchFamily="34" charset="0"/>
                <a:cs typeface="Arial" panose="020B0604020202020204" pitchFamily="34" charset="0"/>
              </a:rPr>
              <a:t>Now you’ve listened to everything in this lesson, do you have a </a:t>
            </a:r>
            <a:r>
              <a:rPr lang="en-GB" sz="1600" b="1" dirty="0">
                <a:solidFill>
                  <a:schemeClr val="tx1">
                    <a:lumMod val="95000"/>
                    <a:lumOff val="5000"/>
                  </a:schemeClr>
                </a:solidFill>
                <a:latin typeface="Century Gothic" panose="020B0502020202020204" pitchFamily="34" charset="0"/>
                <a:cs typeface="Arial" panose="020B0604020202020204" pitchFamily="34" charset="0"/>
              </a:rPr>
              <a:t>better idea </a:t>
            </a:r>
            <a:r>
              <a:rPr lang="en-GB" sz="1600" dirty="0">
                <a:solidFill>
                  <a:schemeClr val="tx1">
                    <a:lumMod val="95000"/>
                    <a:lumOff val="5000"/>
                  </a:schemeClr>
                </a:solidFill>
                <a:latin typeface="Century Gothic" panose="020B0502020202020204" pitchFamily="34" charset="0"/>
                <a:cs typeface="Arial" panose="020B0604020202020204" pitchFamily="34" charset="0"/>
              </a:rPr>
              <a:t>of where you </a:t>
            </a:r>
            <a:r>
              <a:rPr lang="en-GB" sz="1600" b="1" dirty="0">
                <a:solidFill>
                  <a:schemeClr val="tx1">
                    <a:lumMod val="95000"/>
                    <a:lumOff val="5000"/>
                  </a:schemeClr>
                </a:solidFill>
                <a:latin typeface="Century Gothic" panose="020B0502020202020204" pitchFamily="34" charset="0"/>
                <a:cs typeface="Arial" panose="020B0604020202020204" pitchFamily="34" charset="0"/>
              </a:rPr>
              <a:t>want to go </a:t>
            </a:r>
            <a:r>
              <a:rPr lang="en-GB" sz="1600" dirty="0">
                <a:solidFill>
                  <a:schemeClr val="tx1">
                    <a:lumMod val="95000"/>
                    <a:lumOff val="5000"/>
                  </a:schemeClr>
                </a:solidFill>
                <a:latin typeface="Century Gothic" panose="020B0502020202020204" pitchFamily="34" charset="0"/>
                <a:cs typeface="Arial" panose="020B0604020202020204" pitchFamily="34" charset="0"/>
              </a:rPr>
              <a:t>and </a:t>
            </a:r>
            <a:r>
              <a:rPr lang="en-GB" sz="1600" b="1" dirty="0">
                <a:solidFill>
                  <a:schemeClr val="tx1">
                    <a:lumMod val="95000"/>
                    <a:lumOff val="5000"/>
                  </a:schemeClr>
                </a:solidFill>
                <a:latin typeface="Century Gothic" panose="020B0502020202020204" pitchFamily="34" charset="0"/>
                <a:cs typeface="Arial" panose="020B0604020202020204" pitchFamily="34" charset="0"/>
              </a:rPr>
              <a:t>what you would like to do</a:t>
            </a:r>
            <a:r>
              <a:rPr lang="en-GB" sz="1600" dirty="0">
                <a:solidFill>
                  <a:schemeClr val="tx1">
                    <a:lumMod val="95000"/>
                    <a:lumOff val="5000"/>
                  </a:schemeClr>
                </a:solidFill>
                <a:latin typeface="Century Gothic" panose="020B0502020202020204" pitchFamily="34" charset="0"/>
                <a:cs typeface="Arial" panose="020B0604020202020204" pitchFamily="34" charset="0"/>
              </a:rPr>
              <a:t>? If so, have you </a:t>
            </a:r>
            <a:r>
              <a:rPr lang="en-GB" sz="1600" b="1" dirty="0">
                <a:solidFill>
                  <a:schemeClr val="tx1">
                    <a:lumMod val="95000"/>
                    <a:lumOff val="5000"/>
                  </a:schemeClr>
                </a:solidFill>
                <a:latin typeface="Century Gothic" panose="020B0502020202020204" pitchFamily="34" charset="0"/>
                <a:cs typeface="Arial" panose="020B0604020202020204" pitchFamily="34" charset="0"/>
              </a:rPr>
              <a:t>thought</a:t>
            </a:r>
            <a:r>
              <a:rPr lang="en-GB" sz="1600" dirty="0">
                <a:solidFill>
                  <a:schemeClr val="tx1">
                    <a:lumMod val="95000"/>
                    <a:lumOff val="5000"/>
                  </a:schemeClr>
                </a:solidFill>
                <a:latin typeface="Century Gothic" panose="020B0502020202020204" pitchFamily="34" charset="0"/>
                <a:cs typeface="Arial" panose="020B0604020202020204" pitchFamily="34" charset="0"/>
              </a:rPr>
              <a:t> of what you need to </a:t>
            </a:r>
            <a:r>
              <a:rPr lang="en-GB" sz="1600" b="1" dirty="0">
                <a:solidFill>
                  <a:schemeClr val="tx1">
                    <a:lumMod val="95000"/>
                    <a:lumOff val="5000"/>
                  </a:schemeClr>
                </a:solidFill>
                <a:latin typeface="Century Gothic" panose="020B0502020202020204" pitchFamily="34" charset="0"/>
                <a:cs typeface="Arial" panose="020B0604020202020204" pitchFamily="34" charset="0"/>
              </a:rPr>
              <a:t>prioritise</a:t>
            </a:r>
            <a:r>
              <a:rPr lang="en-GB" sz="1600" dirty="0">
                <a:solidFill>
                  <a:schemeClr val="tx1">
                    <a:lumMod val="95000"/>
                    <a:lumOff val="5000"/>
                  </a:schemeClr>
                </a:solidFill>
                <a:latin typeface="Century Gothic" panose="020B0502020202020204" pitchFamily="34" charset="0"/>
                <a:cs typeface="Arial" panose="020B0604020202020204" pitchFamily="34" charset="0"/>
              </a:rPr>
              <a:t> to get there? What </a:t>
            </a:r>
            <a:r>
              <a:rPr lang="en-GB" sz="1600" b="1" dirty="0">
                <a:solidFill>
                  <a:schemeClr val="tx1">
                    <a:lumMod val="95000"/>
                    <a:lumOff val="5000"/>
                  </a:schemeClr>
                </a:solidFill>
                <a:latin typeface="Century Gothic" panose="020B0502020202020204" pitchFamily="34" charset="0"/>
                <a:cs typeface="Arial" panose="020B0604020202020204" pitchFamily="34" charset="0"/>
              </a:rPr>
              <a:t>targets</a:t>
            </a:r>
            <a:r>
              <a:rPr lang="en-GB" sz="1600" dirty="0">
                <a:solidFill>
                  <a:schemeClr val="tx1">
                    <a:lumMod val="95000"/>
                    <a:lumOff val="5000"/>
                  </a:schemeClr>
                </a:solidFill>
                <a:latin typeface="Century Gothic" panose="020B0502020202020204" pitchFamily="34" charset="0"/>
                <a:cs typeface="Arial" panose="020B0604020202020204" pitchFamily="34" charset="0"/>
              </a:rPr>
              <a:t> do you need to set yourself to </a:t>
            </a:r>
            <a:r>
              <a:rPr lang="en-GB" sz="1600" b="1" dirty="0">
                <a:solidFill>
                  <a:schemeClr val="tx1">
                    <a:lumMod val="95000"/>
                    <a:lumOff val="5000"/>
                  </a:schemeClr>
                </a:solidFill>
                <a:latin typeface="Century Gothic" panose="020B0502020202020204" pitchFamily="34" charset="0"/>
                <a:cs typeface="Arial" panose="020B0604020202020204" pitchFamily="34" charset="0"/>
              </a:rPr>
              <a:t>reach your goals</a:t>
            </a:r>
            <a:r>
              <a:rPr lang="en-GB" sz="1600" dirty="0">
                <a:solidFill>
                  <a:schemeClr val="tx1">
                    <a:lumMod val="95000"/>
                    <a:lumOff val="5000"/>
                  </a:schemeClr>
                </a:solidFill>
                <a:latin typeface="Century Gothic" panose="020B0502020202020204" pitchFamily="34" charset="0"/>
                <a:cs typeface="Arial" panose="020B0604020202020204" pitchFamily="34" charset="0"/>
              </a:rPr>
              <a:t>? Use the ideas below to help you.</a:t>
            </a:r>
          </a:p>
        </p:txBody>
      </p:sp>
      <p:pic>
        <p:nvPicPr>
          <p:cNvPr id="18" name="Picture 2" descr="New Career Development Framework">
            <a:extLst>
              <a:ext uri="{FF2B5EF4-FFF2-40B4-BE49-F238E27FC236}">
                <a16:creationId xmlns:a16="http://schemas.microsoft.com/office/drawing/2014/main" id="{826FFE14-D3F2-4F07-A4DA-4AFD0B3B904A}"/>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1296642" y="87064"/>
            <a:ext cx="806018" cy="806018"/>
          </a:xfrm>
          <a:prstGeom prst="rect">
            <a:avLst/>
          </a:prstGeom>
          <a:noFill/>
          <a:effectLst/>
          <a:extLst>
            <a:ext uri="{909E8E84-426E-40DD-AFC4-6F175D3DCCD1}">
              <a14:hiddenFill xmlns:a14="http://schemas.microsoft.com/office/drawing/2010/main">
                <a:solidFill>
                  <a:srgbClr val="FFFFFF"/>
                </a:solidFill>
              </a14:hiddenFill>
            </a:ext>
          </a:extLst>
        </p:spPr>
      </p:pic>
      <p:sp>
        <p:nvSpPr>
          <p:cNvPr id="19" name="Pentagon 20">
            <a:extLst>
              <a:ext uri="{FF2B5EF4-FFF2-40B4-BE49-F238E27FC236}">
                <a16:creationId xmlns:a16="http://schemas.microsoft.com/office/drawing/2014/main" id="{3FA84753-88B4-4EDC-A487-1A2464658B5A}"/>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7</a:t>
            </a:r>
          </a:p>
        </p:txBody>
      </p:sp>
      <p:sp>
        <p:nvSpPr>
          <p:cNvPr id="20" name="Shape 114">
            <a:extLst>
              <a:ext uri="{FF2B5EF4-FFF2-40B4-BE49-F238E27FC236}">
                <a16:creationId xmlns:a16="http://schemas.microsoft.com/office/drawing/2014/main" id="{F25D919C-81DB-4A04-8E1B-0D43D52C21B6}"/>
              </a:ext>
            </a:extLst>
          </p:cNvPr>
          <p:cNvSpPr/>
          <p:nvPr/>
        </p:nvSpPr>
        <p:spPr>
          <a:xfrm>
            <a:off x="785306" y="183662"/>
            <a:ext cx="875209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Planning your future: Priorities &amp; target-setting</a:t>
            </a:r>
          </a:p>
        </p:txBody>
      </p:sp>
      <p:pic>
        <p:nvPicPr>
          <p:cNvPr id="1026" name="Picture 2" descr="pair of white lace-up shoes">
            <a:extLst>
              <a:ext uri="{FF2B5EF4-FFF2-40B4-BE49-F238E27FC236}">
                <a16:creationId xmlns:a16="http://schemas.microsoft.com/office/drawing/2014/main" id="{FC58C285-C8D5-4E97-9CAC-3684A8A38405}"/>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40291" y="2789447"/>
            <a:ext cx="3523919" cy="235045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3" name="Rectangle: Rounded Corners 52">
            <a:extLst>
              <a:ext uri="{FF2B5EF4-FFF2-40B4-BE49-F238E27FC236}">
                <a16:creationId xmlns:a16="http://schemas.microsoft.com/office/drawing/2014/main" id="{CD9220F9-E01C-4D70-BD22-609CD36E3420}"/>
              </a:ext>
            </a:extLst>
          </p:cNvPr>
          <p:cNvSpPr/>
          <p:nvPr/>
        </p:nvSpPr>
        <p:spPr>
          <a:xfrm>
            <a:off x="794302" y="3200591"/>
            <a:ext cx="3015895" cy="1528166"/>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Map out the small steps you need to take </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to keep you focused and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on track to your best future</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a:t>
            </a:r>
            <a:endParaRPr lang="en-GB" sz="1600" b="1"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29" name="Rectangle: Rounded Corners 28">
            <a:extLst>
              <a:ext uri="{FF2B5EF4-FFF2-40B4-BE49-F238E27FC236}">
                <a16:creationId xmlns:a16="http://schemas.microsoft.com/office/drawing/2014/main" id="{3F48BCAA-C360-4D9D-BB51-3B6BBFA5986F}"/>
              </a:ext>
            </a:extLst>
          </p:cNvPr>
          <p:cNvSpPr/>
          <p:nvPr/>
        </p:nvSpPr>
        <p:spPr>
          <a:xfrm>
            <a:off x="8381798" y="3200591"/>
            <a:ext cx="3015895" cy="1528166"/>
          </a:xfrm>
          <a:prstGeom prst="roundRect">
            <a:avLst/>
          </a:prstGeom>
          <a:solidFill>
            <a:srgbClr val="0095C8"/>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Discuss </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what you want to do and how you will get there with</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 friends and family</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31" name="Rectangle: Rounded Corners 30">
            <a:extLst>
              <a:ext uri="{FF2B5EF4-FFF2-40B4-BE49-F238E27FC236}">
                <a16:creationId xmlns:a16="http://schemas.microsoft.com/office/drawing/2014/main" id="{2A25E846-22D4-4307-B3BF-D65497E6F628}"/>
              </a:ext>
            </a:extLst>
          </p:cNvPr>
          <p:cNvSpPr/>
          <p:nvPr/>
        </p:nvSpPr>
        <p:spPr>
          <a:xfrm>
            <a:off x="4588051" y="3611105"/>
            <a:ext cx="3015895" cy="1520083"/>
          </a:xfrm>
          <a:prstGeom prst="roundRect">
            <a:avLst/>
          </a:prstGeom>
          <a:solidFill>
            <a:srgbClr val="81DEFF"/>
          </a:solidFill>
          <a:ln w="28575">
            <a:solidFill>
              <a:srgbClr val="0095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Set yourself </a:t>
            </a:r>
            <a:r>
              <a:rPr lang="en-GB" sz="1600" b="1" dirty="0">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rPr>
              <a:t>SMART targets </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to get there. SMART targets are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Specific</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Measurable</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Accepted</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Realistic</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 and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Time-bound</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a:t>
            </a:r>
            <a:endParaRPr lang="en-GB" sz="1600" dirty="0">
              <a:solidFill>
                <a:schemeClr val="tx1"/>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423522152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9" grpId="0" animBg="1"/>
      <p:bldP spid="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3">
            <a:extLst>
              <a:ext uri="{FF2B5EF4-FFF2-40B4-BE49-F238E27FC236}">
                <a16:creationId xmlns:a16="http://schemas.microsoft.com/office/drawing/2014/main" id="{77DB4ED7-C5B8-4C58-9061-89BAA433CB09}"/>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44" name="Rectangle: Rounded Corners 43">
            <a:extLst>
              <a:ext uri="{FF2B5EF4-FFF2-40B4-BE49-F238E27FC236}">
                <a16:creationId xmlns:a16="http://schemas.microsoft.com/office/drawing/2014/main" id="{6068A7C1-B484-4392-B6AB-147C8A85032F}"/>
              </a:ext>
            </a:extLst>
          </p:cNvPr>
          <p:cNvSpPr/>
          <p:nvPr/>
        </p:nvSpPr>
        <p:spPr>
          <a:xfrm>
            <a:off x="379331" y="1080637"/>
            <a:ext cx="11433339" cy="1232515"/>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Pair discussion (4-5 mins)</a:t>
            </a:r>
          </a:p>
          <a:p>
            <a:pPr algn="ctr"/>
            <a:r>
              <a:rPr lang="en-GB" sz="1600" dirty="0">
                <a:solidFill>
                  <a:schemeClr val="tx1"/>
                </a:solidFill>
                <a:latin typeface="Century Gothic" panose="020B0502020202020204" pitchFamily="34" charset="0"/>
                <a:cs typeface="Arial" panose="020B0604020202020204" pitchFamily="34" charset="0"/>
              </a:rPr>
              <a:t>Although the practicalities of working life (and finding work!) are important, another important aspect of your career will be balancing your time at work with other parts of your life. Talk to your partner about why balance is important for your physical and mental health and what we can do to strike this balance. Click for some ideas.</a:t>
            </a:r>
          </a:p>
        </p:txBody>
      </p:sp>
      <p:sp>
        <p:nvSpPr>
          <p:cNvPr id="24" name="Pentagon 20">
            <a:extLst>
              <a:ext uri="{FF2B5EF4-FFF2-40B4-BE49-F238E27FC236}">
                <a16:creationId xmlns:a16="http://schemas.microsoft.com/office/drawing/2014/main" id="{919F37A0-9431-48FF-9F6B-9D0D713C44FA}"/>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8</a:t>
            </a:r>
          </a:p>
        </p:txBody>
      </p:sp>
      <p:sp>
        <p:nvSpPr>
          <p:cNvPr id="26" name="Shape 114">
            <a:extLst>
              <a:ext uri="{FF2B5EF4-FFF2-40B4-BE49-F238E27FC236}">
                <a16:creationId xmlns:a16="http://schemas.microsoft.com/office/drawing/2014/main" id="{DA11BF04-A829-413D-843D-7CC804C89ECF}"/>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Can you balance life &amp; work?</a:t>
            </a:r>
          </a:p>
        </p:txBody>
      </p:sp>
      <p:pic>
        <p:nvPicPr>
          <p:cNvPr id="27" name="Picture 8" descr="New Career Development Framework">
            <a:extLst>
              <a:ext uri="{FF2B5EF4-FFF2-40B4-BE49-F238E27FC236}">
                <a16:creationId xmlns:a16="http://schemas.microsoft.com/office/drawing/2014/main" id="{3F8F0B49-15EA-4F47-AEC1-CA87647D2F9F}"/>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296643" y="81218"/>
            <a:ext cx="806018" cy="80601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146" name="Picture 2" descr="brown trees on green grass field during daytime">
            <a:extLst>
              <a:ext uri="{FF2B5EF4-FFF2-40B4-BE49-F238E27FC236}">
                <a16:creationId xmlns:a16="http://schemas.microsoft.com/office/drawing/2014/main" id="{21BF9972-5AB2-408D-96E0-C36D39631FA0}"/>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79331" y="2562802"/>
            <a:ext cx="3352697" cy="22362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5" name="Rectangle: Rounded Corners 24">
            <a:extLst>
              <a:ext uri="{FF2B5EF4-FFF2-40B4-BE49-F238E27FC236}">
                <a16:creationId xmlns:a16="http://schemas.microsoft.com/office/drawing/2014/main" id="{14EA5AB0-64FD-4D0E-9449-667748CCEA5C}"/>
              </a:ext>
            </a:extLst>
          </p:cNvPr>
          <p:cNvSpPr/>
          <p:nvPr/>
        </p:nvSpPr>
        <p:spPr>
          <a:xfrm>
            <a:off x="1192547" y="5061097"/>
            <a:ext cx="9806907" cy="650400"/>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Individual reflection (1-2 mins)</a:t>
            </a:r>
          </a:p>
          <a:p>
            <a:pPr algn="ctr"/>
            <a:r>
              <a:rPr lang="en-GB" sz="1600" dirty="0">
                <a:solidFill>
                  <a:schemeClr val="tx1"/>
                </a:solidFill>
                <a:latin typeface="Century Gothic" panose="020B0502020202020204" pitchFamily="34" charset="0"/>
                <a:cs typeface="Arial" panose="020B0604020202020204" pitchFamily="34" charset="0"/>
              </a:rPr>
              <a:t>How is your mental health?  Do you know where to get help and support? </a:t>
            </a:r>
          </a:p>
        </p:txBody>
      </p:sp>
      <p:pic>
        <p:nvPicPr>
          <p:cNvPr id="6148" name="Picture 4" descr="silhouette photo of six persons on top of mountain">
            <a:extLst>
              <a:ext uri="{FF2B5EF4-FFF2-40B4-BE49-F238E27FC236}">
                <a16:creationId xmlns:a16="http://schemas.microsoft.com/office/drawing/2014/main" id="{B619E8EB-8C8D-431A-8F0B-7F477B838CA9}"/>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419651" y="2562803"/>
            <a:ext cx="3352698" cy="22362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150" name="Picture 6" descr="red and silver paint brush">
            <a:extLst>
              <a:ext uri="{FF2B5EF4-FFF2-40B4-BE49-F238E27FC236}">
                <a16:creationId xmlns:a16="http://schemas.microsoft.com/office/drawing/2014/main" id="{F7E6E534-D529-47E2-8114-B76712466403}"/>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8459972" y="2562803"/>
            <a:ext cx="3352698" cy="223624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8" name="Rectangle: Rounded Corners 27">
            <a:extLst>
              <a:ext uri="{FF2B5EF4-FFF2-40B4-BE49-F238E27FC236}">
                <a16:creationId xmlns:a16="http://schemas.microsoft.com/office/drawing/2014/main" id="{2040BED7-316D-4EF8-9C7F-4ACC76E31CB7}"/>
              </a:ext>
            </a:extLst>
          </p:cNvPr>
          <p:cNvSpPr/>
          <p:nvPr/>
        </p:nvSpPr>
        <p:spPr>
          <a:xfrm>
            <a:off x="669903" y="2925364"/>
            <a:ext cx="2771552" cy="1511123"/>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There is a lot of research that says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spending time in nature </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is good for our mental health.  </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29" name="Rectangle: Rounded Corners 28">
            <a:extLst>
              <a:ext uri="{FF2B5EF4-FFF2-40B4-BE49-F238E27FC236}">
                <a16:creationId xmlns:a16="http://schemas.microsoft.com/office/drawing/2014/main" id="{EEAF1650-D8E9-4EA3-B27F-E2D5EB802844}"/>
              </a:ext>
            </a:extLst>
          </p:cNvPr>
          <p:cNvSpPr/>
          <p:nvPr/>
        </p:nvSpPr>
        <p:spPr>
          <a:xfrm>
            <a:off x="4710224" y="2925364"/>
            <a:ext cx="2771552" cy="1511123"/>
          </a:xfrm>
          <a:prstGeom prst="roundRect">
            <a:avLst/>
          </a:prstGeom>
          <a:solidFill>
            <a:srgbClr val="81DEFF"/>
          </a:solidFill>
          <a:ln w="28575">
            <a:solidFill>
              <a:srgbClr val="00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If you can’t spend time in nature, can you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spend time with friends and family</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30" name="Rectangle: Rounded Corners 29">
            <a:extLst>
              <a:ext uri="{FF2B5EF4-FFF2-40B4-BE49-F238E27FC236}">
                <a16:creationId xmlns:a16="http://schemas.microsoft.com/office/drawing/2014/main" id="{4654F940-BE12-4F12-B03C-4C5F34E378E1}"/>
              </a:ext>
            </a:extLst>
          </p:cNvPr>
          <p:cNvSpPr/>
          <p:nvPr/>
        </p:nvSpPr>
        <p:spPr>
          <a:xfrm>
            <a:off x="8786875" y="2925363"/>
            <a:ext cx="2735222" cy="1511123"/>
          </a:xfrm>
          <a:prstGeom prst="roundRect">
            <a:avLst/>
          </a:prstGeom>
          <a:solidFill>
            <a:srgbClr val="0095C8"/>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Could you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spend time being creative </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with words, art, photography or another medium? </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Tree>
    <p:extLst>
      <p:ext uri="{BB962C8B-B14F-4D97-AF65-F5344CB8AC3E}">
        <p14:creationId xmlns:p14="http://schemas.microsoft.com/office/powerpoint/2010/main" val="216958539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animBg="1"/>
      <p:bldP spid="29"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8A4F10CD-4180-4306-9A33-6A4B891550C3}"/>
              </a:ext>
            </a:extLst>
          </p:cNvPr>
          <p:cNvSpPr/>
          <p:nvPr/>
        </p:nvSpPr>
        <p:spPr>
          <a:xfrm>
            <a:off x="730538" y="1090602"/>
            <a:ext cx="10730925" cy="786535"/>
          </a:xfrm>
          <a:prstGeom prst="roundRect">
            <a:avLst/>
          </a:prstGeom>
          <a:solidFill>
            <a:srgbClr val="F7FFAB"/>
          </a:solidFill>
          <a:ln w="28575">
            <a:solidFill>
              <a:srgbClr val="B3C22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internet has a whole host of </a:t>
            </a:r>
            <a:r>
              <a:rPr lang="en-GB" sz="1600" b="1" dirty="0">
                <a:solidFill>
                  <a:schemeClr val="tx1"/>
                </a:solidFill>
                <a:latin typeface="Century Gothic" panose="020B0502020202020204" pitchFamily="34" charset="0"/>
              </a:rPr>
              <a:t>information sources</a:t>
            </a:r>
            <a:r>
              <a:rPr lang="en-GB" sz="1600" dirty="0">
                <a:solidFill>
                  <a:schemeClr val="tx1"/>
                </a:solidFill>
                <a:latin typeface="Century Gothic" panose="020B0502020202020204" pitchFamily="34" charset="0"/>
              </a:rPr>
              <a:t>. For instance, </a:t>
            </a:r>
            <a:r>
              <a:rPr lang="en-GB" sz="1600" b="1" dirty="0">
                <a:solidFill>
                  <a:schemeClr val="tx1"/>
                </a:solidFill>
                <a:latin typeface="Century Gothic" panose="020B0502020202020204" pitchFamily="34" charset="0"/>
              </a:rPr>
              <a:t>The National Careers Service</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Start</a:t>
            </a:r>
            <a:r>
              <a:rPr lang="en-GB" sz="1600" dirty="0">
                <a:solidFill>
                  <a:schemeClr val="tx1"/>
                </a:solidFill>
                <a:latin typeface="Century Gothic" panose="020B0502020202020204" pitchFamily="34" charset="0"/>
              </a:rPr>
              <a:t> and </a:t>
            </a:r>
            <a:r>
              <a:rPr lang="en-GB" sz="1600" b="1" dirty="0" err="1">
                <a:solidFill>
                  <a:schemeClr val="tx1"/>
                </a:solidFill>
                <a:latin typeface="Century Gothic" panose="020B0502020202020204" pitchFamily="34" charset="0"/>
              </a:rPr>
              <a:t>icould</a:t>
            </a:r>
            <a:r>
              <a:rPr lang="en-GB" sz="1600" b="1" dirty="0">
                <a:solidFill>
                  <a:schemeClr val="tx1"/>
                </a:solidFill>
                <a:latin typeface="Century Gothic" panose="020B0502020202020204" pitchFamily="34" charset="0"/>
              </a:rPr>
              <a:t> </a:t>
            </a:r>
            <a:r>
              <a:rPr lang="en-GB" sz="1600" dirty="0">
                <a:solidFill>
                  <a:schemeClr val="tx1"/>
                </a:solidFill>
                <a:latin typeface="Century Gothic" panose="020B0502020202020204" pitchFamily="34" charset="0"/>
              </a:rPr>
              <a:t>all have great </a:t>
            </a:r>
            <a:r>
              <a:rPr lang="en-GB" sz="1600" b="1" dirty="0">
                <a:solidFill>
                  <a:schemeClr val="tx1"/>
                </a:solidFill>
                <a:latin typeface="Century Gothic" panose="020B0502020202020204" pitchFamily="34" charset="0"/>
              </a:rPr>
              <a:t>support and advice</a:t>
            </a:r>
            <a:r>
              <a:rPr lang="en-GB" sz="1600" dirty="0">
                <a:solidFill>
                  <a:schemeClr val="tx1"/>
                </a:solidFill>
                <a:latin typeface="Century Gothic" panose="020B0502020202020204" pitchFamily="34" charset="0"/>
              </a:rPr>
              <a:t>. Click on the logos to visit their sites.  </a:t>
            </a:r>
            <a:endParaRPr lang="en-GB" sz="1600" dirty="0">
              <a:solidFill>
                <a:schemeClr val="tx1"/>
              </a:solidFill>
              <a:highlight>
                <a:srgbClr val="FFFF00"/>
              </a:highlight>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id="{8FEC5B79-DB76-4C26-AA15-BF65A74E734E}"/>
              </a:ext>
            </a:extLst>
          </p:cNvPr>
          <p:cNvSpPr/>
          <p:nvPr/>
        </p:nvSpPr>
        <p:spPr>
          <a:xfrm>
            <a:off x="2977117" y="4720921"/>
            <a:ext cx="8835552" cy="786535"/>
          </a:xfrm>
          <a:prstGeom prst="roundRect">
            <a:avLst/>
          </a:prstGeom>
          <a:solidFill>
            <a:srgbClr val="0095C8"/>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err="1">
                <a:solidFill>
                  <a:schemeClr val="tx1"/>
                </a:solidFill>
                <a:latin typeface="Century Gothic" panose="020B0502020202020204" pitchFamily="34" charset="0"/>
              </a:rPr>
              <a:t>icould</a:t>
            </a:r>
            <a:r>
              <a:rPr lang="en-GB" sz="1600" dirty="0">
                <a:solidFill>
                  <a:schemeClr val="tx1"/>
                </a:solidFill>
                <a:latin typeface="Century Gothic" panose="020B0502020202020204" pitchFamily="34" charset="0"/>
              </a:rPr>
              <a:t> is a great place to get </a:t>
            </a:r>
            <a:r>
              <a:rPr lang="en-GB" sz="1600" b="1" dirty="0">
                <a:solidFill>
                  <a:schemeClr val="tx1"/>
                </a:solidFill>
                <a:latin typeface="Century Gothic" panose="020B0502020202020204" pitchFamily="34" charset="0"/>
              </a:rPr>
              <a:t>tips on GCSE options, apprenticeships, university, finding work </a:t>
            </a:r>
            <a:r>
              <a:rPr lang="en-GB" sz="1600" dirty="0">
                <a:solidFill>
                  <a:schemeClr val="tx1"/>
                </a:solidFill>
                <a:latin typeface="Century Gothic" panose="020B0502020202020204" pitchFamily="34" charset="0"/>
              </a:rPr>
              <a:t>(and much more!).</a:t>
            </a:r>
          </a:p>
        </p:txBody>
      </p:sp>
      <p:sp>
        <p:nvSpPr>
          <p:cNvPr id="18" name="Rectangle: Rounded Corners 17">
            <a:extLst>
              <a:ext uri="{FF2B5EF4-FFF2-40B4-BE49-F238E27FC236}">
                <a16:creationId xmlns:a16="http://schemas.microsoft.com/office/drawing/2014/main" id="{8AF92636-4B7C-4A21-B921-621EDD60FF49}"/>
              </a:ext>
            </a:extLst>
          </p:cNvPr>
          <p:cNvSpPr/>
          <p:nvPr/>
        </p:nvSpPr>
        <p:spPr>
          <a:xfrm>
            <a:off x="1807535" y="2300708"/>
            <a:ext cx="10005133" cy="786535"/>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The National Careers Service </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provides careers information, advice and guidance. They can help you to make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decisions on learning, training and work </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at all stages in your career.</a:t>
            </a:r>
          </a:p>
        </p:txBody>
      </p:sp>
      <p:sp>
        <p:nvSpPr>
          <p:cNvPr id="22" name="Rectangle: Rounded Corners 21">
            <a:extLst>
              <a:ext uri="{FF2B5EF4-FFF2-40B4-BE49-F238E27FC236}">
                <a16:creationId xmlns:a16="http://schemas.microsoft.com/office/drawing/2014/main" id="{6E4D34A7-B7B0-4B94-90A2-4D6A947A6510}"/>
              </a:ext>
            </a:extLst>
          </p:cNvPr>
          <p:cNvSpPr/>
          <p:nvPr/>
        </p:nvSpPr>
        <p:spPr>
          <a:xfrm>
            <a:off x="379330" y="3510814"/>
            <a:ext cx="8116083" cy="786535"/>
          </a:xfrm>
          <a:prstGeom prst="roundRect">
            <a:avLst/>
          </a:prstGeom>
          <a:solidFill>
            <a:srgbClr val="81DEFF"/>
          </a:solidFill>
          <a:ln w="28575">
            <a:solidFill>
              <a:srgbClr val="00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i="0" dirty="0">
                <a:solidFill>
                  <a:srgbClr val="000000"/>
                </a:solidFill>
                <a:effectLst/>
                <a:latin typeface="Century Gothic" panose="020B0502020202020204" pitchFamily="34" charset="0"/>
              </a:rPr>
              <a:t>Start</a:t>
            </a:r>
            <a:r>
              <a:rPr lang="en-GB" sz="1600" b="0" i="0" dirty="0">
                <a:solidFill>
                  <a:srgbClr val="000000"/>
                </a:solidFill>
                <a:effectLst/>
                <a:latin typeface="Century Gothic" panose="020B0502020202020204" pitchFamily="34" charset="0"/>
              </a:rPr>
              <a:t> will help you to find out which </a:t>
            </a:r>
            <a:r>
              <a:rPr lang="en-GB" sz="1600" b="1" i="0" dirty="0">
                <a:solidFill>
                  <a:srgbClr val="000000"/>
                </a:solidFill>
                <a:effectLst/>
                <a:latin typeface="Century Gothic" panose="020B0502020202020204" pitchFamily="34" charset="0"/>
              </a:rPr>
              <a:t>subjects and qualifications will help to prepare you for your future? </a:t>
            </a:r>
            <a:r>
              <a:rPr lang="en-GB" sz="1600" b="0" i="0" dirty="0">
                <a:solidFill>
                  <a:srgbClr val="000000"/>
                </a:solidFill>
                <a:effectLst/>
                <a:latin typeface="Century Gothic" panose="020B0502020202020204" pitchFamily="34" charset="0"/>
              </a:rPr>
              <a:t>Also, </a:t>
            </a:r>
            <a:r>
              <a:rPr lang="en-GB" sz="1600" dirty="0">
                <a:solidFill>
                  <a:srgbClr val="000000"/>
                </a:solidFill>
                <a:latin typeface="Century Gothic" panose="020B0502020202020204" pitchFamily="34" charset="0"/>
              </a:rPr>
              <a:t>w</a:t>
            </a:r>
            <a:r>
              <a:rPr lang="en-GB" sz="1600" b="0" i="0" dirty="0">
                <a:solidFill>
                  <a:srgbClr val="000000"/>
                </a:solidFill>
                <a:effectLst/>
                <a:latin typeface="Century Gothic" panose="020B0502020202020204" pitchFamily="34" charset="0"/>
              </a:rPr>
              <a:t>hich pathway is right for you?</a:t>
            </a:r>
            <a:endParaRPr lang="en-GB" sz="1600" dirty="0">
              <a:solidFill>
                <a:schemeClr val="tx1"/>
              </a:solidFill>
              <a:highlight>
                <a:srgbClr val="FFFF00"/>
              </a:highlight>
              <a:latin typeface="Century Gothic" panose="020B0502020202020204" pitchFamily="34" charset="0"/>
            </a:endParaRPr>
          </a:p>
        </p:txBody>
      </p:sp>
      <p:pic>
        <p:nvPicPr>
          <p:cNvPr id="8" name="Picture 7">
            <a:hlinkClick r:id="rId3"/>
            <a:extLst>
              <a:ext uri="{FF2B5EF4-FFF2-40B4-BE49-F238E27FC236}">
                <a16:creationId xmlns:a16="http://schemas.microsoft.com/office/drawing/2014/main" id="{67847058-D1B2-46FF-8F1E-78E7BEC61D44}"/>
              </a:ext>
            </a:extLst>
          </p:cNvPr>
          <p:cNvPicPr>
            <a:picLocks noChangeAspect="1"/>
          </p:cNvPicPr>
          <p:nvPr/>
        </p:nvPicPr>
        <p:blipFill>
          <a:blip r:embed="rId4"/>
          <a:stretch>
            <a:fillRect/>
          </a:stretch>
        </p:blipFill>
        <p:spPr>
          <a:xfrm>
            <a:off x="379332" y="4601116"/>
            <a:ext cx="2427663" cy="1156933"/>
          </a:xfrm>
          <a:prstGeom prst="rect">
            <a:avLst/>
          </a:prstGeom>
        </p:spPr>
      </p:pic>
      <p:pic>
        <p:nvPicPr>
          <p:cNvPr id="10" name="Picture 9">
            <a:hlinkClick r:id="rId5"/>
            <a:extLst>
              <a:ext uri="{FF2B5EF4-FFF2-40B4-BE49-F238E27FC236}">
                <a16:creationId xmlns:a16="http://schemas.microsoft.com/office/drawing/2014/main" id="{98E9C7C7-C887-4D29-96D6-B72142A7708F}"/>
              </a:ext>
            </a:extLst>
          </p:cNvPr>
          <p:cNvPicPr>
            <a:picLocks noChangeAspect="1"/>
          </p:cNvPicPr>
          <p:nvPr/>
        </p:nvPicPr>
        <p:blipFill>
          <a:blip r:embed="rId6"/>
          <a:stretch>
            <a:fillRect/>
          </a:stretch>
        </p:blipFill>
        <p:spPr>
          <a:xfrm>
            <a:off x="8786875" y="3355991"/>
            <a:ext cx="3025793" cy="941358"/>
          </a:xfrm>
          <a:prstGeom prst="rect">
            <a:avLst/>
          </a:prstGeom>
        </p:spPr>
      </p:pic>
      <p:pic>
        <p:nvPicPr>
          <p:cNvPr id="1026" name="Picture 2" descr="National Careers Service - YouTube">
            <a:hlinkClick r:id="rId7"/>
            <a:extLst>
              <a:ext uri="{FF2B5EF4-FFF2-40B4-BE49-F238E27FC236}">
                <a16:creationId xmlns:a16="http://schemas.microsoft.com/office/drawing/2014/main" id="{035D129F-CB54-4E4F-B295-0C58FE6F3ED3}"/>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379331" y="2096597"/>
            <a:ext cx="1194288" cy="119428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3">
            <a:extLst>
              <a:ext uri="{FF2B5EF4-FFF2-40B4-BE49-F238E27FC236}">
                <a16:creationId xmlns:a16="http://schemas.microsoft.com/office/drawing/2014/main" id="{69767961-167E-4EBE-A2F1-AD634BD9584B}"/>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14" name="Pentagon 20">
            <a:extLst>
              <a:ext uri="{FF2B5EF4-FFF2-40B4-BE49-F238E27FC236}">
                <a16:creationId xmlns:a16="http://schemas.microsoft.com/office/drawing/2014/main" id="{775E3E13-0857-4347-9E59-EB06ADDF8661}"/>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9</a:t>
            </a:r>
          </a:p>
        </p:txBody>
      </p:sp>
      <p:sp>
        <p:nvSpPr>
          <p:cNvPr id="15" name="Shape 114">
            <a:extLst>
              <a:ext uri="{FF2B5EF4-FFF2-40B4-BE49-F238E27FC236}">
                <a16:creationId xmlns:a16="http://schemas.microsoft.com/office/drawing/2014/main" id="{7A120B41-69F2-497D-86B2-4219AEE19007}"/>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Recognising learning pathways</a:t>
            </a:r>
          </a:p>
        </p:txBody>
      </p:sp>
      <p:pic>
        <p:nvPicPr>
          <p:cNvPr id="23" name="Picture 12" descr="New Career Development Framework">
            <a:extLst>
              <a:ext uri="{FF2B5EF4-FFF2-40B4-BE49-F238E27FC236}">
                <a16:creationId xmlns:a16="http://schemas.microsoft.com/office/drawing/2014/main" id="{FB9483D5-8F11-445D-AE2C-02B839453867}"/>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11321668" y="86217"/>
            <a:ext cx="758663" cy="80601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66785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3">
            <a:extLst>
              <a:ext uri="{FF2B5EF4-FFF2-40B4-BE49-F238E27FC236}">
                <a16:creationId xmlns:a16="http://schemas.microsoft.com/office/drawing/2014/main" id="{E3F3DB44-C0B9-421C-9B5D-B6DC879F5B3A}"/>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6" name="Title 1">
            <a:extLst>
              <a:ext uri="{FF2B5EF4-FFF2-40B4-BE49-F238E27FC236}">
                <a16:creationId xmlns:a16="http://schemas.microsoft.com/office/drawing/2014/main" id="{9795BE38-3ADB-48F8-8A06-32EDAED1D826}"/>
              </a:ext>
            </a:extLst>
          </p:cNvPr>
          <p:cNvSpPr>
            <a:spLocks noGrp="1"/>
          </p:cNvSpPr>
          <p:nvPr>
            <p:ph type="ctrTitle"/>
          </p:nvPr>
        </p:nvSpPr>
        <p:spPr>
          <a:xfrm>
            <a:off x="506627" y="3693796"/>
            <a:ext cx="10161373" cy="1121605"/>
          </a:xfrm>
        </p:spPr>
        <p:txBody>
          <a:bodyPr anchor="ctr"/>
          <a:lstStyle/>
          <a:p>
            <a:r>
              <a:rPr lang="en-US" sz="7000" dirty="0">
                <a:latin typeface="Century Gothic" panose="020B0502020202020204" pitchFamily="34" charset="0"/>
              </a:rPr>
              <a:t>Thank you!</a:t>
            </a:r>
          </a:p>
        </p:txBody>
      </p:sp>
      <p:pic>
        <p:nvPicPr>
          <p:cNvPr id="7" name="Picture 2">
            <a:extLst>
              <a:ext uri="{FF2B5EF4-FFF2-40B4-BE49-F238E27FC236}">
                <a16:creationId xmlns:a16="http://schemas.microsoft.com/office/drawing/2014/main" id="{DDA4DEFE-AF60-478E-BB60-1B781122C2FF}"/>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429590" y="6084620"/>
            <a:ext cx="1332820" cy="539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52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3">
            <a:extLst>
              <a:ext uri="{FF2B5EF4-FFF2-40B4-BE49-F238E27FC236}">
                <a16:creationId xmlns:a16="http://schemas.microsoft.com/office/drawing/2014/main" id="{EAA78CC0-A2BD-4FA7-85C2-7B9D8EBA6191}"/>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21" name="TextBox 20">
            <a:extLst>
              <a:ext uri="{FF2B5EF4-FFF2-40B4-BE49-F238E27FC236}">
                <a16:creationId xmlns:a16="http://schemas.microsoft.com/office/drawing/2014/main" id="{DCE52F66-4256-4590-9E85-F01D49DFB53C}"/>
              </a:ext>
            </a:extLst>
          </p:cNvPr>
          <p:cNvSpPr txBox="1"/>
          <p:nvPr/>
        </p:nvSpPr>
        <p:spPr>
          <a:xfrm>
            <a:off x="1553632" y="1538287"/>
            <a:ext cx="9878829" cy="584775"/>
          </a:xfrm>
          <a:prstGeom prst="rect">
            <a:avLst/>
          </a:prstGeom>
          <a:noFill/>
        </p:spPr>
        <p:txBody>
          <a:bodyPr wrap="square" rtlCol="0" anchor="ctr">
            <a:spAutoFit/>
          </a:bodyPr>
          <a:lstStyle/>
          <a:p>
            <a:r>
              <a:rPr lang="en-GB" sz="1600" dirty="0">
                <a:solidFill>
                  <a:schemeClr val="bg1"/>
                </a:solidFill>
                <a:latin typeface="Century Gothic" panose="020B0502020202020204" pitchFamily="34" charset="0"/>
              </a:rPr>
              <a:t>Actively seeking out information on the labour market and education system to support your career.</a:t>
            </a:r>
          </a:p>
        </p:txBody>
      </p:sp>
      <p:sp>
        <p:nvSpPr>
          <p:cNvPr id="22" name="TextBox 21">
            <a:extLst>
              <a:ext uri="{FF2B5EF4-FFF2-40B4-BE49-F238E27FC236}">
                <a16:creationId xmlns:a16="http://schemas.microsoft.com/office/drawing/2014/main" id="{0EAF7592-D835-405C-91B8-A71D4EDAF343}"/>
              </a:ext>
            </a:extLst>
          </p:cNvPr>
          <p:cNvSpPr txBox="1"/>
          <p:nvPr/>
        </p:nvSpPr>
        <p:spPr>
          <a:xfrm>
            <a:off x="1553631" y="2361902"/>
            <a:ext cx="9878829" cy="338554"/>
          </a:xfrm>
          <a:prstGeom prst="rect">
            <a:avLst/>
          </a:prstGeom>
          <a:noFill/>
        </p:spPr>
        <p:txBody>
          <a:bodyPr wrap="square" rtlCol="0" anchor="ctr">
            <a:spAutoFit/>
          </a:bodyPr>
          <a:lstStyle/>
          <a:p>
            <a:r>
              <a:rPr lang="en-GB" sz="1600" dirty="0">
                <a:solidFill>
                  <a:schemeClr val="bg1"/>
                </a:solidFill>
                <a:latin typeface="Century Gothic" panose="020B0502020202020204" pitchFamily="34" charset="0"/>
              </a:rPr>
              <a:t>Actively planning, prioritising and setting targets for your future.</a:t>
            </a:r>
          </a:p>
        </p:txBody>
      </p:sp>
      <p:sp>
        <p:nvSpPr>
          <p:cNvPr id="23" name="TextBox 22">
            <a:extLst>
              <a:ext uri="{FF2B5EF4-FFF2-40B4-BE49-F238E27FC236}">
                <a16:creationId xmlns:a16="http://schemas.microsoft.com/office/drawing/2014/main" id="{1783AE21-13CF-4FF6-A9F1-0EAE84C5EFA6}"/>
              </a:ext>
            </a:extLst>
          </p:cNvPr>
          <p:cNvSpPr txBox="1"/>
          <p:nvPr/>
        </p:nvSpPr>
        <p:spPr>
          <a:xfrm>
            <a:off x="1553630" y="3061787"/>
            <a:ext cx="9878829" cy="338554"/>
          </a:xfrm>
          <a:prstGeom prst="rect">
            <a:avLst/>
          </a:prstGeom>
          <a:noFill/>
        </p:spPr>
        <p:txBody>
          <a:bodyPr wrap="square" rtlCol="0" anchor="ctr">
            <a:spAutoFit/>
          </a:bodyPr>
          <a:lstStyle/>
          <a:p>
            <a:r>
              <a:rPr lang="en-GB" sz="1600" dirty="0">
                <a:solidFill>
                  <a:schemeClr val="bg1"/>
                </a:solidFill>
                <a:latin typeface="Century Gothic" panose="020B0502020202020204" pitchFamily="34" charset="0"/>
              </a:rPr>
              <a:t>Considering entrepreneurialism and self-employment as a career pathway.  </a:t>
            </a:r>
          </a:p>
        </p:txBody>
      </p:sp>
      <p:sp>
        <p:nvSpPr>
          <p:cNvPr id="24" name="TextBox 23">
            <a:extLst>
              <a:ext uri="{FF2B5EF4-FFF2-40B4-BE49-F238E27FC236}">
                <a16:creationId xmlns:a16="http://schemas.microsoft.com/office/drawing/2014/main" id="{0213359E-84B8-48C3-8542-63FE1125D4C1}"/>
              </a:ext>
            </a:extLst>
          </p:cNvPr>
          <p:cNvSpPr txBox="1"/>
          <p:nvPr/>
        </p:nvSpPr>
        <p:spPr>
          <a:xfrm>
            <a:off x="1553629" y="3756929"/>
            <a:ext cx="9878829" cy="338554"/>
          </a:xfrm>
          <a:prstGeom prst="rect">
            <a:avLst/>
          </a:prstGeom>
          <a:noFill/>
        </p:spPr>
        <p:txBody>
          <a:bodyPr wrap="square" rtlCol="0" anchor="ctr">
            <a:spAutoFit/>
          </a:bodyPr>
          <a:lstStyle/>
          <a:p>
            <a:r>
              <a:rPr lang="en-GB" sz="1600" dirty="0">
                <a:solidFill>
                  <a:schemeClr val="bg1"/>
                </a:solidFill>
                <a:latin typeface="Century Gothic" panose="020B0502020202020204" pitchFamily="34" charset="0"/>
              </a:rPr>
              <a:t>Planning for the kind of balance of work and life that you want.  </a:t>
            </a:r>
          </a:p>
        </p:txBody>
      </p:sp>
      <p:sp>
        <p:nvSpPr>
          <p:cNvPr id="25" name="TextBox 24">
            <a:extLst>
              <a:ext uri="{FF2B5EF4-FFF2-40B4-BE49-F238E27FC236}">
                <a16:creationId xmlns:a16="http://schemas.microsoft.com/office/drawing/2014/main" id="{86E55CC0-476B-4B4B-8BA2-533A4D4D3B47}"/>
              </a:ext>
            </a:extLst>
          </p:cNvPr>
          <p:cNvSpPr txBox="1"/>
          <p:nvPr/>
        </p:nvSpPr>
        <p:spPr>
          <a:xfrm>
            <a:off x="1553629" y="4459916"/>
            <a:ext cx="9878827" cy="338554"/>
          </a:xfrm>
          <a:prstGeom prst="rect">
            <a:avLst/>
          </a:prstGeom>
          <a:noFill/>
        </p:spPr>
        <p:txBody>
          <a:bodyPr wrap="square" rtlCol="0" anchor="ctr">
            <a:spAutoFit/>
          </a:bodyPr>
          <a:lstStyle/>
          <a:p>
            <a:r>
              <a:rPr lang="en-GB" sz="1600" dirty="0">
                <a:solidFill>
                  <a:schemeClr val="bg1"/>
                </a:solidFill>
                <a:latin typeface="Century Gothic" panose="020B0502020202020204" pitchFamily="34" charset="0"/>
              </a:rPr>
              <a:t>Exploring and responding to local and national labour market trends.  </a:t>
            </a:r>
          </a:p>
        </p:txBody>
      </p:sp>
      <p:sp>
        <p:nvSpPr>
          <p:cNvPr id="16" name="Shape 114">
            <a:extLst>
              <a:ext uri="{FF2B5EF4-FFF2-40B4-BE49-F238E27FC236}">
                <a16:creationId xmlns:a16="http://schemas.microsoft.com/office/drawing/2014/main" id="{7ECCA899-DD39-4AED-9470-C00E4390C1FE}"/>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solidFill>
                  <a:schemeClr val="bg1"/>
                </a:solidFill>
                <a:latin typeface="Century Gothic" panose="020B0502020202020204" pitchFamily="34" charset="0"/>
                <a:ea typeface="Helvetica Neue" panose="02000503000000020004" pitchFamily="2" charset="0"/>
                <a:cs typeface="Arial" panose="020B0604020202020204" pitchFamily="34" charset="0"/>
                <a:sym typeface="Lato"/>
              </a:rPr>
              <a:t>Learning objectives for today</a:t>
            </a:r>
          </a:p>
        </p:txBody>
      </p:sp>
      <p:pic>
        <p:nvPicPr>
          <p:cNvPr id="17" name="Picture 2" descr="New Career Development Framework">
            <a:extLst>
              <a:ext uri="{FF2B5EF4-FFF2-40B4-BE49-F238E27FC236}">
                <a16:creationId xmlns:a16="http://schemas.microsoft.com/office/drawing/2014/main" id="{2B9B5489-5F01-4AC1-A11A-2C3C8DE6BC3E}"/>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13624" y="2241872"/>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 name="Picture 4" descr="New Career Development Framework">
            <a:extLst>
              <a:ext uri="{FF2B5EF4-FFF2-40B4-BE49-F238E27FC236}">
                <a16:creationId xmlns:a16="http://schemas.microsoft.com/office/drawing/2014/main" id="{CB9EDC35-3C22-435A-9BF8-D97931FF9FE4}"/>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13624" y="4339066"/>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 name="Picture 6" descr="New Career Development Framework">
            <a:extLst>
              <a:ext uri="{FF2B5EF4-FFF2-40B4-BE49-F238E27FC236}">
                <a16:creationId xmlns:a16="http://schemas.microsoft.com/office/drawing/2014/main" id="{2E3FB969-215C-4A66-BC0C-4E2710AF1995}"/>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613624" y="843742"/>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2" name="Picture 8" descr="New Career Development Framework">
            <a:extLst>
              <a:ext uri="{FF2B5EF4-FFF2-40B4-BE49-F238E27FC236}">
                <a16:creationId xmlns:a16="http://schemas.microsoft.com/office/drawing/2014/main" id="{56BAAC6A-CA7B-4197-9D28-95B337834C72}"/>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08641" y="3640002"/>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3" name="Picture 10" descr="New Career Development Framework">
            <a:extLst>
              <a:ext uri="{FF2B5EF4-FFF2-40B4-BE49-F238E27FC236}">
                <a16:creationId xmlns:a16="http://schemas.microsoft.com/office/drawing/2014/main" id="{03186947-952D-47A9-BC40-C4E28E40D937}"/>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18796" y="2940937"/>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4" name="Picture 12" descr="New Career Development Framework">
            <a:extLst>
              <a:ext uri="{FF2B5EF4-FFF2-40B4-BE49-F238E27FC236}">
                <a16:creationId xmlns:a16="http://schemas.microsoft.com/office/drawing/2014/main" id="{94D60B33-AA03-4597-920E-F00891BA8AAC}"/>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613624" y="1542807"/>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99A4E525-5D73-46D2-BF6D-234A82736A09}"/>
              </a:ext>
            </a:extLst>
          </p:cNvPr>
          <p:cNvSpPr txBox="1"/>
          <p:nvPr/>
        </p:nvSpPr>
        <p:spPr>
          <a:xfrm>
            <a:off x="1553632" y="965422"/>
            <a:ext cx="10019572" cy="338554"/>
          </a:xfrm>
          <a:prstGeom prst="rect">
            <a:avLst/>
          </a:prstGeom>
          <a:noFill/>
        </p:spPr>
        <p:txBody>
          <a:bodyPr wrap="square" rtlCol="0" anchor="ctr">
            <a:spAutoFit/>
          </a:bodyPr>
          <a:lstStyle/>
          <a:p>
            <a:r>
              <a:rPr lang="en-GB" sz="1600" dirty="0">
                <a:solidFill>
                  <a:schemeClr val="bg1"/>
                </a:solidFill>
                <a:latin typeface="Century Gothic" panose="020B0502020202020204" pitchFamily="34" charset="0"/>
              </a:rPr>
              <a:t>Actively seeking out help, support and feedback.  </a:t>
            </a:r>
          </a:p>
        </p:txBody>
      </p:sp>
    </p:spTree>
    <p:extLst>
      <p:ext uri="{BB962C8B-B14F-4D97-AF65-F5344CB8AC3E}">
        <p14:creationId xmlns:p14="http://schemas.microsoft.com/office/powerpoint/2010/main" val="185992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14">
            <a:extLst>
              <a:ext uri="{FF2B5EF4-FFF2-40B4-BE49-F238E27FC236}">
                <a16:creationId xmlns:a16="http://schemas.microsoft.com/office/drawing/2014/main" id="{7D7CD491-4AB0-47CC-96F7-8EE27D03A4E1}"/>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solidFill>
                  <a:schemeClr val="bg1"/>
                </a:solidFill>
                <a:latin typeface="Century Gothic" panose="020B0502020202020204" pitchFamily="34" charset="0"/>
                <a:ea typeface="Helvetica Neue" panose="02000503000000020004" pitchFamily="2" charset="0"/>
                <a:cs typeface="Arial" panose="020B0604020202020204" pitchFamily="34" charset="0"/>
                <a:sym typeface="Lato"/>
              </a:rPr>
              <a:t>Keywords</a:t>
            </a:r>
          </a:p>
        </p:txBody>
      </p:sp>
      <p:sp>
        <p:nvSpPr>
          <p:cNvPr id="9" name="TextBox 13">
            <a:extLst>
              <a:ext uri="{FF2B5EF4-FFF2-40B4-BE49-F238E27FC236}">
                <a16:creationId xmlns:a16="http://schemas.microsoft.com/office/drawing/2014/main" id="{EAA78CC0-A2BD-4FA7-85C2-7B9D8EBA6191}"/>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5" name="TextBox 4">
            <a:extLst>
              <a:ext uri="{FF2B5EF4-FFF2-40B4-BE49-F238E27FC236}">
                <a16:creationId xmlns:a16="http://schemas.microsoft.com/office/drawing/2014/main" id="{29111FF9-555F-498C-85F8-9A3BF0EC58EC}"/>
              </a:ext>
            </a:extLst>
          </p:cNvPr>
          <p:cNvSpPr txBox="1"/>
          <p:nvPr/>
        </p:nvSpPr>
        <p:spPr>
          <a:xfrm>
            <a:off x="612314" y="790541"/>
            <a:ext cx="10092309" cy="646331"/>
          </a:xfrm>
          <a:prstGeom prst="rect">
            <a:avLst/>
          </a:prstGeom>
          <a:noFill/>
        </p:spPr>
        <p:txBody>
          <a:bodyPr wrap="square" rtlCol="0">
            <a:spAutoFit/>
          </a:bodyPr>
          <a:lstStyle/>
          <a:p>
            <a:r>
              <a:rPr lang="en-GB" b="1" dirty="0">
                <a:solidFill>
                  <a:schemeClr val="bg1"/>
                </a:solidFill>
                <a:latin typeface="Century Gothic" panose="020B0502020202020204" pitchFamily="34" charset="0"/>
              </a:rPr>
              <a:t>Labour Market Information (LMI):</a:t>
            </a:r>
            <a:r>
              <a:rPr lang="en-GB" dirty="0">
                <a:solidFill>
                  <a:schemeClr val="bg1"/>
                </a:solidFill>
                <a:latin typeface="Century Gothic" panose="020B0502020202020204" pitchFamily="34" charset="0"/>
              </a:rPr>
              <a:t> Information about the jobs and careers available in a geographical area. </a:t>
            </a:r>
          </a:p>
        </p:txBody>
      </p:sp>
      <p:sp>
        <p:nvSpPr>
          <p:cNvPr id="7" name="TextBox 6">
            <a:extLst>
              <a:ext uri="{FF2B5EF4-FFF2-40B4-BE49-F238E27FC236}">
                <a16:creationId xmlns:a16="http://schemas.microsoft.com/office/drawing/2014/main" id="{04BFA8BE-D18A-439F-977E-24AB58358A57}"/>
              </a:ext>
            </a:extLst>
          </p:cNvPr>
          <p:cNvSpPr txBox="1"/>
          <p:nvPr/>
        </p:nvSpPr>
        <p:spPr>
          <a:xfrm>
            <a:off x="612314" y="1636985"/>
            <a:ext cx="9858529" cy="369332"/>
          </a:xfrm>
          <a:prstGeom prst="rect">
            <a:avLst/>
          </a:prstGeom>
          <a:noFill/>
        </p:spPr>
        <p:txBody>
          <a:bodyPr wrap="square" rtlCol="0">
            <a:spAutoFit/>
          </a:bodyPr>
          <a:lstStyle/>
          <a:p>
            <a:r>
              <a:rPr lang="en-GB" b="1" dirty="0">
                <a:solidFill>
                  <a:schemeClr val="bg1"/>
                </a:solidFill>
                <a:latin typeface="Century Gothic" panose="020B0502020202020204" pitchFamily="34" charset="0"/>
              </a:rPr>
              <a:t>Sector:</a:t>
            </a:r>
            <a:r>
              <a:rPr lang="en-GB" dirty="0">
                <a:solidFill>
                  <a:schemeClr val="bg1"/>
                </a:solidFill>
                <a:latin typeface="Century Gothic" panose="020B0502020202020204" pitchFamily="34" charset="0"/>
              </a:rPr>
              <a:t> The areas into which the economic activity of a country is divided.</a:t>
            </a:r>
          </a:p>
        </p:txBody>
      </p:sp>
      <p:sp>
        <p:nvSpPr>
          <p:cNvPr id="8" name="TextBox 7">
            <a:extLst>
              <a:ext uri="{FF2B5EF4-FFF2-40B4-BE49-F238E27FC236}">
                <a16:creationId xmlns:a16="http://schemas.microsoft.com/office/drawing/2014/main" id="{8834EF0A-5D40-4666-BFE8-A9047CFFC407}"/>
              </a:ext>
            </a:extLst>
          </p:cNvPr>
          <p:cNvSpPr txBox="1"/>
          <p:nvPr/>
        </p:nvSpPr>
        <p:spPr>
          <a:xfrm>
            <a:off x="612314" y="2206430"/>
            <a:ext cx="9858529" cy="369332"/>
          </a:xfrm>
          <a:prstGeom prst="rect">
            <a:avLst/>
          </a:prstGeom>
          <a:noFill/>
        </p:spPr>
        <p:txBody>
          <a:bodyPr wrap="square" rtlCol="0">
            <a:spAutoFit/>
          </a:bodyPr>
          <a:lstStyle/>
          <a:p>
            <a:r>
              <a:rPr lang="en-GB" b="1" dirty="0">
                <a:solidFill>
                  <a:schemeClr val="bg1"/>
                </a:solidFill>
                <a:latin typeface="Century Gothic" panose="020B0502020202020204" pitchFamily="34" charset="0"/>
              </a:rPr>
              <a:t>Employability: </a:t>
            </a:r>
            <a:r>
              <a:rPr lang="en-GB" dirty="0">
                <a:solidFill>
                  <a:schemeClr val="bg1"/>
                </a:solidFill>
                <a:latin typeface="Century Gothic" panose="020B0502020202020204" pitchFamily="34" charset="0"/>
              </a:rPr>
              <a:t>Having the skills and abilities needed to have a job or career. </a:t>
            </a:r>
          </a:p>
        </p:txBody>
      </p:sp>
      <p:sp>
        <p:nvSpPr>
          <p:cNvPr id="11" name="TextBox 10">
            <a:extLst>
              <a:ext uri="{FF2B5EF4-FFF2-40B4-BE49-F238E27FC236}">
                <a16:creationId xmlns:a16="http://schemas.microsoft.com/office/drawing/2014/main" id="{588FC703-B46B-4875-9694-926E79AFD1B6}"/>
              </a:ext>
            </a:extLst>
          </p:cNvPr>
          <p:cNvSpPr txBox="1"/>
          <p:nvPr/>
        </p:nvSpPr>
        <p:spPr>
          <a:xfrm>
            <a:off x="612312" y="2775875"/>
            <a:ext cx="9858529" cy="369332"/>
          </a:xfrm>
          <a:prstGeom prst="rect">
            <a:avLst/>
          </a:prstGeom>
          <a:noFill/>
        </p:spPr>
        <p:txBody>
          <a:bodyPr wrap="square" rtlCol="0">
            <a:spAutoFit/>
          </a:bodyPr>
          <a:lstStyle/>
          <a:p>
            <a:r>
              <a:rPr lang="en-GB" b="1" dirty="0">
                <a:solidFill>
                  <a:schemeClr val="bg1"/>
                </a:solidFill>
                <a:latin typeface="Century Gothic" panose="020B0502020202020204" pitchFamily="34" charset="0"/>
              </a:rPr>
              <a:t>Career:</a:t>
            </a:r>
            <a:r>
              <a:rPr lang="en-GB" dirty="0">
                <a:solidFill>
                  <a:schemeClr val="bg1"/>
                </a:solidFill>
                <a:latin typeface="Century Gothic" panose="020B0502020202020204" pitchFamily="34" charset="0"/>
              </a:rPr>
              <a:t> The job or series of jobs that you do during your working life.</a:t>
            </a:r>
          </a:p>
        </p:txBody>
      </p:sp>
      <p:sp>
        <p:nvSpPr>
          <p:cNvPr id="12" name="TextBox 11">
            <a:extLst>
              <a:ext uri="{FF2B5EF4-FFF2-40B4-BE49-F238E27FC236}">
                <a16:creationId xmlns:a16="http://schemas.microsoft.com/office/drawing/2014/main" id="{3D04F5FA-6F43-4ACD-B62D-004EF03EE737}"/>
              </a:ext>
            </a:extLst>
          </p:cNvPr>
          <p:cNvSpPr txBox="1"/>
          <p:nvPr/>
        </p:nvSpPr>
        <p:spPr>
          <a:xfrm>
            <a:off x="612314" y="3345320"/>
            <a:ext cx="9858529" cy="646331"/>
          </a:xfrm>
          <a:prstGeom prst="rect">
            <a:avLst/>
          </a:prstGeom>
          <a:noFill/>
        </p:spPr>
        <p:txBody>
          <a:bodyPr wrap="square" rtlCol="0">
            <a:spAutoFit/>
          </a:bodyPr>
          <a:lstStyle/>
          <a:p>
            <a:r>
              <a:rPr lang="en-GB" sz="1800" b="1" dirty="0">
                <a:solidFill>
                  <a:schemeClr val="bg1"/>
                </a:solidFill>
                <a:latin typeface="Century Gothic" panose="020B0502020202020204" pitchFamily="34" charset="0"/>
                <a:ea typeface="Helvetica Neue" panose="02000503000000020004" pitchFamily="2" charset="0"/>
                <a:cs typeface="Arial" panose="020B0604020202020204" pitchFamily="34" charset="0"/>
                <a:sym typeface="Lato"/>
              </a:rPr>
              <a:t>Labour market: </a:t>
            </a:r>
            <a:r>
              <a:rPr lang="en-GB" sz="1800" dirty="0">
                <a:solidFill>
                  <a:schemeClr val="bg1"/>
                </a:solidFill>
                <a:latin typeface="Century Gothic" panose="020B0502020202020204" pitchFamily="34" charset="0"/>
                <a:ea typeface="Helvetica Neue" panose="02000503000000020004" pitchFamily="2" charset="0"/>
                <a:cs typeface="Arial" panose="020B0604020202020204" pitchFamily="34" charset="0"/>
                <a:sym typeface="Lato"/>
              </a:rPr>
              <a:t>The supply of people in a particular country or area who are able and willing to work.</a:t>
            </a:r>
          </a:p>
        </p:txBody>
      </p:sp>
      <p:sp>
        <p:nvSpPr>
          <p:cNvPr id="13" name="TextBox 12">
            <a:extLst>
              <a:ext uri="{FF2B5EF4-FFF2-40B4-BE49-F238E27FC236}">
                <a16:creationId xmlns:a16="http://schemas.microsoft.com/office/drawing/2014/main" id="{BA55ECDE-1662-49E5-9EEF-8430CFD0B66E}"/>
              </a:ext>
            </a:extLst>
          </p:cNvPr>
          <p:cNvSpPr txBox="1"/>
          <p:nvPr/>
        </p:nvSpPr>
        <p:spPr>
          <a:xfrm>
            <a:off x="612311" y="4191765"/>
            <a:ext cx="9858529" cy="646331"/>
          </a:xfrm>
          <a:prstGeom prst="rect">
            <a:avLst/>
          </a:prstGeom>
          <a:noFill/>
        </p:spPr>
        <p:txBody>
          <a:bodyPr wrap="square" rtlCol="0">
            <a:spAutoFit/>
          </a:bodyPr>
          <a:lstStyle/>
          <a:p>
            <a:r>
              <a:rPr lang="en-GB" sz="1800" b="1" dirty="0">
                <a:solidFill>
                  <a:schemeClr val="bg1"/>
                </a:solidFill>
                <a:latin typeface="Century Gothic" panose="020B0502020202020204" pitchFamily="34" charset="0"/>
                <a:ea typeface="Helvetica Neue" panose="02000503000000020004" pitchFamily="2" charset="0"/>
                <a:cs typeface="Arial" panose="020B0604020202020204" pitchFamily="34" charset="0"/>
                <a:sym typeface="Lato"/>
              </a:rPr>
              <a:t>Entrepreneur: </a:t>
            </a:r>
            <a:r>
              <a:rPr lang="en-GB" sz="1800" dirty="0">
                <a:solidFill>
                  <a:schemeClr val="bg1"/>
                </a:solidFill>
                <a:latin typeface="Century Gothic" panose="020B0502020202020204" pitchFamily="34" charset="0"/>
                <a:ea typeface="Helvetica Neue" panose="02000503000000020004" pitchFamily="2" charset="0"/>
                <a:cs typeface="Arial" panose="020B0604020202020204" pitchFamily="34" charset="0"/>
                <a:sym typeface="Lato"/>
              </a:rPr>
              <a:t>Someone who starts their own business, especially when this involves seeing a new opportunity.</a:t>
            </a:r>
          </a:p>
        </p:txBody>
      </p:sp>
    </p:spTree>
    <p:extLst>
      <p:ext uri="{BB962C8B-B14F-4D97-AF65-F5344CB8AC3E}">
        <p14:creationId xmlns:p14="http://schemas.microsoft.com/office/powerpoint/2010/main" val="264613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E6CFEFF0-B78A-49E2-8873-966FB10FEB7A}"/>
              </a:ext>
            </a:extLst>
          </p:cNvPr>
          <p:cNvSpPr/>
          <p:nvPr/>
        </p:nvSpPr>
        <p:spPr>
          <a:xfrm>
            <a:off x="5164853" y="1074009"/>
            <a:ext cx="6718943" cy="1175976"/>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LMI is </a:t>
            </a:r>
            <a:r>
              <a:rPr lang="en-GB" sz="1600" b="1" dirty="0">
                <a:solidFill>
                  <a:schemeClr val="tx1"/>
                </a:solidFill>
                <a:latin typeface="Century Gothic" panose="020B0502020202020204" pitchFamily="34" charset="0"/>
              </a:rPr>
              <a:t>important for social mobility</a:t>
            </a:r>
            <a:r>
              <a:rPr lang="en-GB" sz="1600" dirty="0">
                <a:solidFill>
                  <a:schemeClr val="tx1"/>
                </a:solidFill>
                <a:latin typeface="Century Gothic" panose="020B0502020202020204" pitchFamily="34" charset="0"/>
              </a:rPr>
              <a:t>. It </a:t>
            </a:r>
            <a:r>
              <a:rPr lang="en-GB" sz="1600" b="1" dirty="0">
                <a:solidFill>
                  <a:schemeClr val="tx1"/>
                </a:solidFill>
                <a:latin typeface="Century Gothic" panose="020B0502020202020204" pitchFamily="34" charset="0"/>
              </a:rPr>
              <a:t>allows young people </a:t>
            </a:r>
            <a:r>
              <a:rPr lang="en-GB" sz="1600" dirty="0">
                <a:solidFill>
                  <a:schemeClr val="tx1"/>
                </a:solidFill>
                <a:latin typeface="Century Gothic" panose="020B0502020202020204" pitchFamily="34" charset="0"/>
              </a:rPr>
              <a:t>to be </a:t>
            </a:r>
            <a:r>
              <a:rPr lang="en-GB" sz="1600" b="1" dirty="0">
                <a:solidFill>
                  <a:schemeClr val="tx1"/>
                </a:solidFill>
                <a:latin typeface="Century Gothic" panose="020B0502020202020204" pitchFamily="34" charset="0"/>
              </a:rPr>
              <a:t>more equipped </a:t>
            </a:r>
            <a:r>
              <a:rPr lang="en-GB" sz="1600" dirty="0">
                <a:solidFill>
                  <a:schemeClr val="tx1"/>
                </a:solidFill>
                <a:latin typeface="Century Gothic" panose="020B0502020202020204" pitchFamily="34" charset="0"/>
              </a:rPr>
              <a:t>to </a:t>
            </a:r>
            <a:r>
              <a:rPr lang="en-GB" sz="1600" b="1" dirty="0">
                <a:solidFill>
                  <a:schemeClr val="tx1"/>
                </a:solidFill>
                <a:latin typeface="Century Gothic" panose="020B0502020202020204" pitchFamily="34" charset="0"/>
              </a:rPr>
              <a:t>understand</a:t>
            </a:r>
            <a:r>
              <a:rPr lang="en-GB" sz="1600" dirty="0">
                <a:solidFill>
                  <a:schemeClr val="tx1"/>
                </a:solidFill>
                <a:latin typeface="Century Gothic" panose="020B0502020202020204" pitchFamily="34" charset="0"/>
              </a:rPr>
              <a:t> what is on offer in their region and </a:t>
            </a:r>
            <a:r>
              <a:rPr lang="en-GB" sz="1600" b="1" dirty="0">
                <a:solidFill>
                  <a:schemeClr val="tx1"/>
                </a:solidFill>
                <a:latin typeface="Century Gothic" panose="020B0502020202020204" pitchFamily="34" charset="0"/>
              </a:rPr>
              <a:t>how to get there </a:t>
            </a:r>
            <a:r>
              <a:rPr lang="en-GB" sz="1600" dirty="0">
                <a:solidFill>
                  <a:schemeClr val="tx1"/>
                </a:solidFill>
                <a:latin typeface="Century Gothic" panose="020B0502020202020204" pitchFamily="34" charset="0"/>
              </a:rPr>
              <a:t>by making </a:t>
            </a:r>
            <a:r>
              <a:rPr lang="en-GB" sz="1600" b="1" dirty="0">
                <a:solidFill>
                  <a:schemeClr val="tx1"/>
                </a:solidFill>
                <a:latin typeface="Century Gothic" panose="020B0502020202020204" pitchFamily="34" charset="0"/>
              </a:rPr>
              <a:t>informed decisions </a:t>
            </a:r>
            <a:r>
              <a:rPr lang="en-GB" sz="1600" dirty="0">
                <a:solidFill>
                  <a:schemeClr val="tx1"/>
                </a:solidFill>
                <a:latin typeface="Century Gothic" panose="020B0502020202020204" pitchFamily="34" charset="0"/>
              </a:rPr>
              <a:t>about their </a:t>
            </a:r>
            <a:r>
              <a:rPr lang="en-GB" sz="1600" b="1" dirty="0">
                <a:solidFill>
                  <a:schemeClr val="tx1"/>
                </a:solidFill>
                <a:latin typeface="Century Gothic" panose="020B0502020202020204" pitchFamily="34" charset="0"/>
              </a:rPr>
              <a:t>future career choices</a:t>
            </a:r>
            <a:r>
              <a:rPr lang="en-GB" sz="1600" dirty="0">
                <a:solidFill>
                  <a:schemeClr val="tx1"/>
                </a:solidFill>
                <a:latin typeface="Century Gothic" panose="020B0502020202020204" pitchFamily="34" charset="0"/>
              </a:rPr>
              <a:t>.</a:t>
            </a:r>
          </a:p>
        </p:txBody>
      </p:sp>
      <p:sp>
        <p:nvSpPr>
          <p:cNvPr id="7" name="Rectangle: Rounded Corners 6">
            <a:extLst>
              <a:ext uri="{FF2B5EF4-FFF2-40B4-BE49-F238E27FC236}">
                <a16:creationId xmlns:a16="http://schemas.microsoft.com/office/drawing/2014/main" id="{629606F3-BD6C-4846-B311-EA25394786AB}"/>
              </a:ext>
            </a:extLst>
          </p:cNvPr>
          <p:cNvSpPr/>
          <p:nvPr/>
        </p:nvSpPr>
        <p:spPr>
          <a:xfrm>
            <a:off x="1756233" y="2505877"/>
            <a:ext cx="6340511" cy="890677"/>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Class discussion (2-3 mins)</a:t>
            </a:r>
          </a:p>
          <a:p>
            <a:pPr algn="ctr"/>
            <a:r>
              <a:rPr lang="en-GB" sz="1600" dirty="0">
                <a:solidFill>
                  <a:schemeClr val="tx1"/>
                </a:solidFill>
                <a:latin typeface="Century Gothic" panose="020B0502020202020204" pitchFamily="34" charset="0"/>
                <a:cs typeface="Arial" panose="020B0604020202020204" pitchFamily="34" charset="0"/>
              </a:rPr>
              <a:t>How do you think Labour Market Information could help you find a job in your area?</a:t>
            </a:r>
          </a:p>
        </p:txBody>
      </p:sp>
      <p:sp>
        <p:nvSpPr>
          <p:cNvPr id="11" name="Rectangle: Rounded Corners 10">
            <a:extLst>
              <a:ext uri="{FF2B5EF4-FFF2-40B4-BE49-F238E27FC236}">
                <a16:creationId xmlns:a16="http://schemas.microsoft.com/office/drawing/2014/main" id="{F8AD907C-18D2-41E5-B96F-22A6CA859682}"/>
              </a:ext>
            </a:extLst>
          </p:cNvPr>
          <p:cNvSpPr/>
          <p:nvPr/>
        </p:nvSpPr>
        <p:spPr>
          <a:xfrm>
            <a:off x="1756232" y="4748400"/>
            <a:ext cx="6340511" cy="890678"/>
          </a:xfrm>
          <a:prstGeom prst="roundRect">
            <a:avLst/>
          </a:prstGeom>
          <a:solidFill>
            <a:srgbClr val="81DEFF"/>
          </a:solidFill>
          <a:ln w="28575">
            <a:solidFill>
              <a:srgbClr val="49AE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LMI highlights the </a:t>
            </a:r>
            <a:r>
              <a:rPr lang="en-GB" sz="1600" b="1" dirty="0">
                <a:solidFill>
                  <a:schemeClr val="tx1"/>
                </a:solidFill>
                <a:latin typeface="Century Gothic" panose="020B0502020202020204" pitchFamily="34" charset="0"/>
              </a:rPr>
              <a:t>fantastic career opportunities </a:t>
            </a:r>
            <a:r>
              <a:rPr lang="en-GB" sz="1600" dirty="0">
                <a:solidFill>
                  <a:schemeClr val="tx1"/>
                </a:solidFill>
                <a:latin typeface="Century Gothic" panose="020B0502020202020204" pitchFamily="34" charset="0"/>
              </a:rPr>
              <a:t>available and what existing </a:t>
            </a:r>
            <a:r>
              <a:rPr lang="en-GB" sz="1600" b="1" dirty="0">
                <a:solidFill>
                  <a:schemeClr val="tx1"/>
                </a:solidFill>
                <a:latin typeface="Century Gothic" panose="020B0502020202020204" pitchFamily="34" charset="0"/>
              </a:rPr>
              <a:t>opportunities and growth areas </a:t>
            </a:r>
            <a:r>
              <a:rPr lang="en-GB" sz="1600" dirty="0">
                <a:solidFill>
                  <a:schemeClr val="tx1"/>
                </a:solidFill>
                <a:latin typeface="Century Gothic" panose="020B0502020202020204" pitchFamily="34" charset="0"/>
              </a:rPr>
              <a:t>there are in your region.    </a:t>
            </a:r>
          </a:p>
        </p:txBody>
      </p:sp>
      <p:sp>
        <p:nvSpPr>
          <p:cNvPr id="12" name="Rectangle: Rounded Corners 11">
            <a:extLst>
              <a:ext uri="{FF2B5EF4-FFF2-40B4-BE49-F238E27FC236}">
                <a16:creationId xmlns:a16="http://schemas.microsoft.com/office/drawing/2014/main" id="{D8587812-ADC0-4944-8C91-48EB4C62F7FA}"/>
              </a:ext>
            </a:extLst>
          </p:cNvPr>
          <p:cNvSpPr/>
          <p:nvPr/>
        </p:nvSpPr>
        <p:spPr>
          <a:xfrm>
            <a:off x="1756232" y="3705763"/>
            <a:ext cx="6340511" cy="733429"/>
          </a:xfrm>
          <a:prstGeom prst="roundRect">
            <a:avLst/>
          </a:prstGeom>
          <a:solidFill>
            <a:srgbClr val="0095C8"/>
          </a:solidFill>
          <a:ln w="28575">
            <a:solidFill>
              <a:srgbClr val="0F6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It helps </a:t>
            </a:r>
            <a:r>
              <a:rPr lang="en-GB" sz="1600" b="1" dirty="0">
                <a:solidFill>
                  <a:schemeClr val="tx1"/>
                </a:solidFill>
                <a:latin typeface="Century Gothic" panose="020B0502020202020204" pitchFamily="34" charset="0"/>
              </a:rPr>
              <a:t>decode the world of work</a:t>
            </a:r>
            <a:r>
              <a:rPr lang="en-GB" sz="1600" dirty="0">
                <a:solidFill>
                  <a:schemeClr val="tx1"/>
                </a:solidFill>
                <a:latin typeface="Century Gothic" panose="020B0502020202020204" pitchFamily="34" charset="0"/>
              </a:rPr>
              <a:t> by breaking it down into </a:t>
            </a:r>
            <a:r>
              <a:rPr lang="en-GB" sz="1600" b="1" dirty="0">
                <a:solidFill>
                  <a:schemeClr val="tx1"/>
                </a:solidFill>
                <a:latin typeface="Century Gothic" panose="020B0502020202020204" pitchFamily="34" charset="0"/>
              </a:rPr>
              <a:t>digestible chunks</a:t>
            </a:r>
            <a:r>
              <a:rPr lang="en-GB" sz="1600" dirty="0">
                <a:solidFill>
                  <a:schemeClr val="tx1"/>
                </a:solidFill>
                <a:latin typeface="Century Gothic" panose="020B0502020202020204" pitchFamily="34" charset="0"/>
              </a:rPr>
              <a:t>.</a:t>
            </a:r>
          </a:p>
        </p:txBody>
      </p:sp>
      <p:sp>
        <p:nvSpPr>
          <p:cNvPr id="13" name="Pentagon 20">
            <a:extLst>
              <a:ext uri="{FF2B5EF4-FFF2-40B4-BE49-F238E27FC236}">
                <a16:creationId xmlns:a16="http://schemas.microsoft.com/office/drawing/2014/main" id="{3B248D5B-28E2-41D8-B0C0-6A39C35D4C77}"/>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1</a:t>
            </a:r>
          </a:p>
        </p:txBody>
      </p:sp>
      <p:sp>
        <p:nvSpPr>
          <p:cNvPr id="14" name="Shape 114">
            <a:extLst>
              <a:ext uri="{FF2B5EF4-FFF2-40B4-BE49-F238E27FC236}">
                <a16:creationId xmlns:a16="http://schemas.microsoft.com/office/drawing/2014/main" id="{7FC59AF4-114F-4244-9693-B7F95784A54C}"/>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What is Labour Market Information?</a:t>
            </a:r>
          </a:p>
        </p:txBody>
      </p:sp>
      <p:sp>
        <p:nvSpPr>
          <p:cNvPr id="15" name="Rectangle: Rounded Corners 14">
            <a:extLst>
              <a:ext uri="{FF2B5EF4-FFF2-40B4-BE49-F238E27FC236}">
                <a16:creationId xmlns:a16="http://schemas.microsoft.com/office/drawing/2014/main" id="{58877276-1C99-4E62-93FF-28FC7C3DDC81}"/>
              </a:ext>
            </a:extLst>
          </p:cNvPr>
          <p:cNvSpPr/>
          <p:nvPr/>
        </p:nvSpPr>
        <p:spPr>
          <a:xfrm>
            <a:off x="308204" y="1074008"/>
            <a:ext cx="4635585" cy="1175976"/>
          </a:xfrm>
          <a:prstGeom prst="roundRect">
            <a:avLst/>
          </a:prstGeom>
          <a:solidFill>
            <a:srgbClr val="A4C84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Define: Labour Market Information (LMI) </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This tells</a:t>
            </a:r>
            <a:r>
              <a:rPr lang="en-GB" sz="1600" dirty="0">
                <a:solidFill>
                  <a:schemeClr val="tx1"/>
                </a:solidFill>
                <a:latin typeface="Century Gothic" panose="020B0502020202020204" pitchFamily="34" charset="0"/>
              </a:rPr>
              <a:t> you about the current work and job opportunities in your area.  </a:t>
            </a:r>
          </a:p>
        </p:txBody>
      </p:sp>
      <p:pic>
        <p:nvPicPr>
          <p:cNvPr id="22" name="Content Placeholder 2">
            <a:extLst>
              <a:ext uri="{FF2B5EF4-FFF2-40B4-BE49-F238E27FC236}">
                <a16:creationId xmlns:a16="http://schemas.microsoft.com/office/drawing/2014/main" id="{38CF778F-02AF-41B0-B220-F7A0C9472CE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410074" y="2327661"/>
            <a:ext cx="3289578" cy="3543658"/>
          </a:xfrm>
          <a:prstGeom prst="rect">
            <a:avLst/>
          </a:prstGeom>
          <a:ln>
            <a:noFill/>
          </a:ln>
        </p:spPr>
      </p:pic>
      <p:pic>
        <p:nvPicPr>
          <p:cNvPr id="23" name="Picture 22">
            <a:extLst>
              <a:ext uri="{FF2B5EF4-FFF2-40B4-BE49-F238E27FC236}">
                <a16:creationId xmlns:a16="http://schemas.microsoft.com/office/drawing/2014/main" id="{1E25C33E-7004-48BB-8EA0-70EAAEC11EA9}"/>
              </a:ext>
            </a:extLst>
          </p:cNvPr>
          <p:cNvPicPr>
            <a:picLocks noChangeAspect="1"/>
          </p:cNvPicPr>
          <p:nvPr/>
        </p:nvPicPr>
        <p:blipFill>
          <a:blip r:embed="rId4"/>
          <a:stretch>
            <a:fillRect/>
          </a:stretch>
        </p:blipFill>
        <p:spPr>
          <a:xfrm>
            <a:off x="308204" y="2505877"/>
            <a:ext cx="1134699" cy="3133201"/>
          </a:xfrm>
          <a:prstGeom prst="rect">
            <a:avLst/>
          </a:prstGeom>
        </p:spPr>
      </p:pic>
      <p:sp>
        <p:nvSpPr>
          <p:cNvPr id="16" name="TextBox 13">
            <a:extLst>
              <a:ext uri="{FF2B5EF4-FFF2-40B4-BE49-F238E27FC236}">
                <a16:creationId xmlns:a16="http://schemas.microsoft.com/office/drawing/2014/main" id="{74674B1A-9C84-4DE5-AB84-762732E34188}"/>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pic>
        <p:nvPicPr>
          <p:cNvPr id="18" name="Picture 4" descr="New Career Development Framework">
            <a:extLst>
              <a:ext uri="{FF2B5EF4-FFF2-40B4-BE49-F238E27FC236}">
                <a16:creationId xmlns:a16="http://schemas.microsoft.com/office/drawing/2014/main" id="{470A9C5A-83F4-4F4E-AEE8-8CEE7F02F5DD}"/>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1294115" y="87065"/>
            <a:ext cx="811074" cy="811074"/>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79776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E6CFEFF0-B78A-49E2-8873-966FB10FEB7A}"/>
              </a:ext>
            </a:extLst>
          </p:cNvPr>
          <p:cNvSpPr/>
          <p:nvPr/>
        </p:nvSpPr>
        <p:spPr>
          <a:xfrm>
            <a:off x="308204" y="1074008"/>
            <a:ext cx="6183031" cy="1040216"/>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LMI can help you understand what </a:t>
            </a:r>
            <a:r>
              <a:rPr lang="en-GB" sz="1600" b="1" dirty="0">
                <a:solidFill>
                  <a:schemeClr val="tx1"/>
                </a:solidFill>
                <a:latin typeface="Century Gothic" panose="020B0502020202020204" pitchFamily="34" charset="0"/>
              </a:rPr>
              <a:t>jobs are available near to you and how many jobs </a:t>
            </a:r>
            <a:r>
              <a:rPr lang="en-GB" sz="1600" dirty="0">
                <a:solidFill>
                  <a:schemeClr val="tx1"/>
                </a:solidFill>
                <a:latin typeface="Century Gothic" panose="020B0502020202020204" pitchFamily="34" charset="0"/>
              </a:rPr>
              <a:t>there are in different sectors now and projected in the future.  </a:t>
            </a:r>
          </a:p>
        </p:txBody>
      </p:sp>
      <p:sp>
        <p:nvSpPr>
          <p:cNvPr id="7" name="Rectangle: Rounded Corners 6">
            <a:extLst>
              <a:ext uri="{FF2B5EF4-FFF2-40B4-BE49-F238E27FC236}">
                <a16:creationId xmlns:a16="http://schemas.microsoft.com/office/drawing/2014/main" id="{629606F3-BD6C-4846-B311-EA25394786AB}"/>
              </a:ext>
            </a:extLst>
          </p:cNvPr>
          <p:cNvSpPr/>
          <p:nvPr/>
        </p:nvSpPr>
        <p:spPr>
          <a:xfrm>
            <a:off x="4984342" y="2428841"/>
            <a:ext cx="6876766" cy="890677"/>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Individual activity (2-3 mins)</a:t>
            </a:r>
          </a:p>
          <a:p>
            <a:pPr algn="ctr"/>
            <a:r>
              <a:rPr lang="en-GB" sz="1600" dirty="0">
                <a:solidFill>
                  <a:schemeClr val="tx1"/>
                </a:solidFill>
                <a:latin typeface="Century Gothic" panose="020B0502020202020204" pitchFamily="34" charset="0"/>
                <a:cs typeface="Arial" panose="020B0604020202020204" pitchFamily="34" charset="0"/>
              </a:rPr>
              <a:t>Write down three careers that interest you for the future.</a:t>
            </a:r>
          </a:p>
        </p:txBody>
      </p:sp>
      <p:sp>
        <p:nvSpPr>
          <p:cNvPr id="11" name="Rectangle: Rounded Corners 10">
            <a:extLst>
              <a:ext uri="{FF2B5EF4-FFF2-40B4-BE49-F238E27FC236}">
                <a16:creationId xmlns:a16="http://schemas.microsoft.com/office/drawing/2014/main" id="{F8AD907C-18D2-41E5-B96F-22A6CA859682}"/>
              </a:ext>
            </a:extLst>
          </p:cNvPr>
          <p:cNvSpPr/>
          <p:nvPr/>
        </p:nvSpPr>
        <p:spPr>
          <a:xfrm>
            <a:off x="4984343" y="4739899"/>
            <a:ext cx="5938215" cy="890678"/>
          </a:xfrm>
          <a:prstGeom prst="roundRect">
            <a:avLst/>
          </a:prstGeom>
          <a:solidFill>
            <a:srgbClr val="81DEFF"/>
          </a:solidFill>
          <a:ln w="28575">
            <a:solidFill>
              <a:srgbClr val="49AE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LMI is updated regularly, so you can see how job </a:t>
            </a:r>
            <a:r>
              <a:rPr lang="en-GB" sz="1600" b="1" dirty="0">
                <a:solidFill>
                  <a:schemeClr val="tx1"/>
                </a:solidFill>
                <a:latin typeface="Century Gothic" panose="020B0502020202020204" pitchFamily="34" charset="0"/>
              </a:rPr>
              <a:t>opportunities change </a:t>
            </a:r>
            <a:r>
              <a:rPr lang="en-GB" sz="1600" dirty="0">
                <a:solidFill>
                  <a:schemeClr val="tx1"/>
                </a:solidFill>
                <a:latin typeface="Century Gothic" panose="020B0502020202020204" pitchFamily="34" charset="0"/>
              </a:rPr>
              <a:t>and some </a:t>
            </a:r>
            <a:r>
              <a:rPr lang="en-GB" sz="1600" b="1" dirty="0">
                <a:solidFill>
                  <a:schemeClr val="tx1"/>
                </a:solidFill>
                <a:latin typeface="Century Gothic" panose="020B0502020202020204" pitchFamily="34" charset="0"/>
              </a:rPr>
              <a:t>sectors grow</a:t>
            </a:r>
            <a:r>
              <a:rPr lang="en-GB" sz="1600" dirty="0">
                <a:solidFill>
                  <a:schemeClr val="tx1"/>
                </a:solidFill>
                <a:latin typeface="Century Gothic" panose="020B0502020202020204" pitchFamily="34" charset="0"/>
              </a:rPr>
              <a:t>.</a:t>
            </a:r>
          </a:p>
        </p:txBody>
      </p:sp>
      <p:sp>
        <p:nvSpPr>
          <p:cNvPr id="12" name="Rectangle: Rounded Corners 11">
            <a:extLst>
              <a:ext uri="{FF2B5EF4-FFF2-40B4-BE49-F238E27FC236}">
                <a16:creationId xmlns:a16="http://schemas.microsoft.com/office/drawing/2014/main" id="{D8587812-ADC0-4944-8C91-48EB4C62F7FA}"/>
              </a:ext>
            </a:extLst>
          </p:cNvPr>
          <p:cNvSpPr/>
          <p:nvPr/>
        </p:nvSpPr>
        <p:spPr>
          <a:xfrm>
            <a:off x="5926904" y="3584369"/>
            <a:ext cx="5938216" cy="890678"/>
          </a:xfrm>
          <a:prstGeom prst="roundRect">
            <a:avLst/>
          </a:prstGeom>
          <a:solidFill>
            <a:srgbClr val="0095C8"/>
          </a:solidFill>
          <a:ln w="28575">
            <a:solidFill>
              <a:srgbClr val="0F6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LMI could help you see </a:t>
            </a:r>
            <a:r>
              <a:rPr lang="en-GB" sz="1600" b="1" dirty="0">
                <a:solidFill>
                  <a:schemeClr val="tx1"/>
                </a:solidFill>
                <a:latin typeface="Century Gothic" panose="020B0502020202020204" pitchFamily="34" charset="0"/>
              </a:rPr>
              <a:t>where job opportunities are</a:t>
            </a:r>
            <a:r>
              <a:rPr lang="en-GB" sz="1600" dirty="0">
                <a:solidFill>
                  <a:schemeClr val="tx1"/>
                </a:solidFill>
                <a:latin typeface="Century Gothic" panose="020B0502020202020204" pitchFamily="34" charset="0"/>
              </a:rPr>
              <a:t> and how much certain </a:t>
            </a:r>
            <a:r>
              <a:rPr lang="en-GB" sz="1600" b="1" dirty="0">
                <a:solidFill>
                  <a:schemeClr val="tx1"/>
                </a:solidFill>
                <a:latin typeface="Century Gothic" panose="020B0502020202020204" pitchFamily="34" charset="0"/>
              </a:rPr>
              <a:t>roles pay.  </a:t>
            </a:r>
            <a:r>
              <a:rPr lang="en-GB" sz="1600" dirty="0">
                <a:solidFill>
                  <a:schemeClr val="tx1"/>
                </a:solidFill>
                <a:latin typeface="Century Gothic" panose="020B0502020202020204" pitchFamily="34" charset="0"/>
              </a:rPr>
              <a:t>This can help you think about what you want.  </a:t>
            </a:r>
          </a:p>
        </p:txBody>
      </p:sp>
      <p:sp>
        <p:nvSpPr>
          <p:cNvPr id="13" name="Pentagon 20">
            <a:extLst>
              <a:ext uri="{FF2B5EF4-FFF2-40B4-BE49-F238E27FC236}">
                <a16:creationId xmlns:a16="http://schemas.microsoft.com/office/drawing/2014/main" id="{3B248D5B-28E2-41D8-B0C0-6A39C35D4C77}"/>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1</a:t>
            </a:r>
          </a:p>
        </p:txBody>
      </p:sp>
      <p:sp>
        <p:nvSpPr>
          <p:cNvPr id="14" name="Shape 114">
            <a:extLst>
              <a:ext uri="{FF2B5EF4-FFF2-40B4-BE49-F238E27FC236}">
                <a16:creationId xmlns:a16="http://schemas.microsoft.com/office/drawing/2014/main" id="{7FC59AF4-114F-4244-9693-B7F95784A54C}"/>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What is Labour Market Information?</a:t>
            </a:r>
          </a:p>
        </p:txBody>
      </p:sp>
      <p:sp>
        <p:nvSpPr>
          <p:cNvPr id="16" name="TextBox 13">
            <a:extLst>
              <a:ext uri="{FF2B5EF4-FFF2-40B4-BE49-F238E27FC236}">
                <a16:creationId xmlns:a16="http://schemas.microsoft.com/office/drawing/2014/main" id="{74674B1A-9C84-4DE5-AB84-762732E34188}"/>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17" name="Rectangle: Rounded Corners 16">
            <a:extLst>
              <a:ext uri="{FF2B5EF4-FFF2-40B4-BE49-F238E27FC236}">
                <a16:creationId xmlns:a16="http://schemas.microsoft.com/office/drawing/2014/main" id="{33ACC54A-4F72-433D-8E00-20BA2935A399}"/>
              </a:ext>
            </a:extLst>
          </p:cNvPr>
          <p:cNvSpPr/>
          <p:nvPr/>
        </p:nvSpPr>
        <p:spPr>
          <a:xfrm>
            <a:off x="6672294" y="1079495"/>
            <a:ext cx="5192826" cy="1072298"/>
          </a:xfrm>
          <a:prstGeom prst="roundRect">
            <a:avLst/>
          </a:prstGeom>
          <a:solidFill>
            <a:srgbClr val="A0B1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Define: Sector</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An area of work and production that makes money for an area or country. </a:t>
            </a:r>
          </a:p>
        </p:txBody>
      </p:sp>
      <p:pic>
        <p:nvPicPr>
          <p:cNvPr id="3" name="Picture 2">
            <a:extLst>
              <a:ext uri="{FF2B5EF4-FFF2-40B4-BE49-F238E27FC236}">
                <a16:creationId xmlns:a16="http://schemas.microsoft.com/office/drawing/2014/main" id="{44822866-9700-40DE-B91B-F33A9AE1A98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7004"/>
          <a:stretch/>
        </p:blipFill>
        <p:spPr>
          <a:xfrm>
            <a:off x="308204" y="2428181"/>
            <a:ext cx="4444666" cy="3202396"/>
          </a:xfrm>
          <a:prstGeom prst="rect">
            <a:avLst/>
          </a:prstGeom>
          <a:effectLst>
            <a:outerShdw blurRad="50800" dist="38100" dir="2700000" algn="tl" rotWithShape="0">
              <a:prstClr val="black">
                <a:alpha val="40000"/>
              </a:prstClr>
            </a:outerShdw>
          </a:effectLst>
        </p:spPr>
      </p:pic>
      <p:pic>
        <p:nvPicPr>
          <p:cNvPr id="4" name="Graphic 3" descr="Plant with solid fill">
            <a:extLst>
              <a:ext uri="{FF2B5EF4-FFF2-40B4-BE49-F238E27FC236}">
                <a16:creationId xmlns:a16="http://schemas.microsoft.com/office/drawing/2014/main" id="{C361B0CC-670B-4732-AAE7-E1F8C4FF4C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46708" y="4728714"/>
            <a:ext cx="914400" cy="914400"/>
          </a:xfrm>
          <a:prstGeom prst="rect">
            <a:avLst/>
          </a:prstGeom>
        </p:spPr>
      </p:pic>
      <p:pic>
        <p:nvPicPr>
          <p:cNvPr id="9" name="Graphic 8" descr="Marker with solid fill">
            <a:extLst>
              <a:ext uri="{FF2B5EF4-FFF2-40B4-BE49-F238E27FC236}">
                <a16:creationId xmlns:a16="http://schemas.microsoft.com/office/drawing/2014/main" id="{8053528D-72BC-4FE8-BE3B-387D4FB2590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84342" y="3572508"/>
            <a:ext cx="914400" cy="914400"/>
          </a:xfrm>
          <a:prstGeom prst="rect">
            <a:avLst/>
          </a:prstGeom>
        </p:spPr>
      </p:pic>
      <p:pic>
        <p:nvPicPr>
          <p:cNvPr id="15" name="Picture 12" descr="New Career Development Framework">
            <a:extLst>
              <a:ext uri="{FF2B5EF4-FFF2-40B4-BE49-F238E27FC236}">
                <a16:creationId xmlns:a16="http://schemas.microsoft.com/office/drawing/2014/main" id="{72F12DE4-F8EA-4C3D-BCCF-8F8A4314B324}"/>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1294115" y="87065"/>
            <a:ext cx="811074" cy="811074"/>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400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939042D8-3E90-4364-8E8C-0DBA0DEB5DA3}"/>
              </a:ext>
            </a:extLst>
          </p:cNvPr>
          <p:cNvSpPr/>
          <p:nvPr/>
        </p:nvSpPr>
        <p:spPr>
          <a:xfrm>
            <a:off x="484556" y="1087840"/>
            <a:ext cx="7879455" cy="1136375"/>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Pair discussion (2-3 mins)</a:t>
            </a:r>
          </a:p>
          <a:p>
            <a:pPr algn="ctr"/>
            <a:r>
              <a:rPr lang="en-GB" sz="1600" dirty="0">
                <a:solidFill>
                  <a:schemeClr val="tx1"/>
                </a:solidFill>
                <a:latin typeface="Century Gothic" panose="020B0502020202020204" pitchFamily="34" charset="0"/>
                <a:cs typeface="Arial" panose="020B0604020202020204" pitchFamily="34" charset="0"/>
              </a:rPr>
              <a:t>Talk to your partner about what opportunities you know of in your local area – click for some picture hints. Then, head to the next slide for more information on the sectors that have roles on offer in the North East.</a:t>
            </a:r>
          </a:p>
        </p:txBody>
      </p:sp>
      <p:sp>
        <p:nvSpPr>
          <p:cNvPr id="23" name="Rectangle: Rounded Corners 22">
            <a:extLst>
              <a:ext uri="{FF2B5EF4-FFF2-40B4-BE49-F238E27FC236}">
                <a16:creationId xmlns:a16="http://schemas.microsoft.com/office/drawing/2014/main" id="{A6E4C4F4-D3E9-4A1E-AEAB-D90ECC2C7BCD}"/>
              </a:ext>
            </a:extLst>
          </p:cNvPr>
          <p:cNvSpPr/>
          <p:nvPr/>
        </p:nvSpPr>
        <p:spPr>
          <a:xfrm>
            <a:off x="8550876" y="1088987"/>
            <a:ext cx="3156568" cy="1135228"/>
          </a:xfrm>
          <a:prstGeom prst="roundRect">
            <a:avLst/>
          </a:prstGeom>
          <a:solidFill>
            <a:srgbClr val="F7FFAB"/>
          </a:solidFill>
          <a:ln w="28575">
            <a:solidFill>
              <a:srgbClr val="B3C22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Challenge: </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Do you know what kind of work is involved in each of these sectors?</a:t>
            </a:r>
          </a:p>
        </p:txBody>
      </p:sp>
      <p:sp>
        <p:nvSpPr>
          <p:cNvPr id="30" name="TextBox 13">
            <a:extLst>
              <a:ext uri="{FF2B5EF4-FFF2-40B4-BE49-F238E27FC236}">
                <a16:creationId xmlns:a16="http://schemas.microsoft.com/office/drawing/2014/main" id="{FB7D32A5-9545-4A8D-B133-383C2395BDFE}"/>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pic>
        <p:nvPicPr>
          <p:cNvPr id="33" name="Picture 4" descr="New Career Development Framework">
            <a:extLst>
              <a:ext uri="{FF2B5EF4-FFF2-40B4-BE49-F238E27FC236}">
                <a16:creationId xmlns:a16="http://schemas.microsoft.com/office/drawing/2014/main" id="{9157D896-A42B-4540-9CF7-F89DBDCA137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294115" y="87065"/>
            <a:ext cx="811074" cy="81107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050" name="Picture 2" descr="cargo ships docked at the pier during day">
            <a:extLst>
              <a:ext uri="{FF2B5EF4-FFF2-40B4-BE49-F238E27FC236}">
                <a16:creationId xmlns:a16="http://schemas.microsoft.com/office/drawing/2014/main" id="{BE7775AD-47EB-4692-8072-2B5296482B0B}"/>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84557" y="2436893"/>
            <a:ext cx="2298625" cy="153318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2" name="Picture 4" descr="monitor showing Java programming">
            <a:extLst>
              <a:ext uri="{FF2B5EF4-FFF2-40B4-BE49-F238E27FC236}">
                <a16:creationId xmlns:a16="http://schemas.microsoft.com/office/drawing/2014/main" id="{B1C9DD67-958B-4DD6-A620-C23E94397613}"/>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461089" y="2431315"/>
            <a:ext cx="2298625" cy="153548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4" name="Picture 6" descr="low angle photography of cranes on top of building">
            <a:extLst>
              <a:ext uri="{FF2B5EF4-FFF2-40B4-BE49-F238E27FC236}">
                <a16:creationId xmlns:a16="http://schemas.microsoft.com/office/drawing/2014/main" id="{B92A676B-23AF-4368-8789-FC785734C9B7}"/>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437621" y="2436894"/>
            <a:ext cx="2293292" cy="152962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8" name="Picture 10" descr="yellow pencil on white iPad">
            <a:extLst>
              <a:ext uri="{FF2B5EF4-FFF2-40B4-BE49-F238E27FC236}">
                <a16:creationId xmlns:a16="http://schemas.microsoft.com/office/drawing/2014/main" id="{3DA366A8-0E2B-4026-BF3E-387C858C4ECA}"/>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9408819" y="2436894"/>
            <a:ext cx="2298625" cy="153318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6" name="Picture 12" descr="person holding pencil near laptop computer">
            <a:extLst>
              <a:ext uri="{FF2B5EF4-FFF2-40B4-BE49-F238E27FC236}">
                <a16:creationId xmlns:a16="http://schemas.microsoft.com/office/drawing/2014/main" id="{387FCD34-92AB-4D63-AB20-D5C4298F2D5A}"/>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84556" y="4185476"/>
            <a:ext cx="2294544" cy="153046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62" name="Picture 14" descr="man in blue jacket standing beside brown wooden post">
            <a:extLst>
              <a:ext uri="{FF2B5EF4-FFF2-40B4-BE49-F238E27FC236}">
                <a16:creationId xmlns:a16="http://schemas.microsoft.com/office/drawing/2014/main" id="{42D745CB-046E-431F-A4BD-C28A132E244F}"/>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3457008" y="4185475"/>
            <a:ext cx="2302706" cy="153046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64" name="Picture 16" descr="windmill on grass field during golden hour">
            <a:extLst>
              <a:ext uri="{FF2B5EF4-FFF2-40B4-BE49-F238E27FC236}">
                <a16:creationId xmlns:a16="http://schemas.microsoft.com/office/drawing/2014/main" id="{CA02A97A-0155-45F6-B441-CB42191F918F}"/>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6432288" y="4185616"/>
            <a:ext cx="2293293" cy="152962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66" name="Picture 18" descr="white and brown concrete building under blue sky during daytime">
            <a:extLst>
              <a:ext uri="{FF2B5EF4-FFF2-40B4-BE49-F238E27FC236}">
                <a16:creationId xmlns:a16="http://schemas.microsoft.com/office/drawing/2014/main" id="{0BC02C8E-103C-4FFC-82CE-BC3955BB8267}"/>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9414151" y="4182755"/>
            <a:ext cx="2293293" cy="153318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0" name="Pentagon 20">
            <a:extLst>
              <a:ext uri="{FF2B5EF4-FFF2-40B4-BE49-F238E27FC236}">
                <a16:creationId xmlns:a16="http://schemas.microsoft.com/office/drawing/2014/main" id="{75703EB8-EA48-4AC1-813B-70591D47B0C3}"/>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2</a:t>
            </a:r>
          </a:p>
        </p:txBody>
      </p:sp>
      <p:sp>
        <p:nvSpPr>
          <p:cNvPr id="16" name="Shape 114">
            <a:extLst>
              <a:ext uri="{FF2B5EF4-FFF2-40B4-BE49-F238E27FC236}">
                <a16:creationId xmlns:a16="http://schemas.microsoft.com/office/drawing/2014/main" id="{D56EDD88-350F-430B-99BB-F61A6145EB9C}"/>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The North East Labour Market</a:t>
            </a:r>
          </a:p>
        </p:txBody>
      </p:sp>
    </p:spTree>
    <p:extLst>
      <p:ext uri="{BB962C8B-B14F-4D97-AF65-F5344CB8AC3E}">
        <p14:creationId xmlns:p14="http://schemas.microsoft.com/office/powerpoint/2010/main" val="356096994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62"/>
                                        </p:tgtEl>
                                        <p:attrNameLst>
                                          <p:attrName>style.visibility</p:attrName>
                                        </p:attrNameLst>
                                      </p:cBhvr>
                                      <p:to>
                                        <p:strVal val="visible"/>
                                      </p:to>
                                    </p:set>
                                    <p:animEffect transition="in" filter="fade">
                                      <p:cBhvr>
                                        <p:cTn id="11" dur="500"/>
                                        <p:tgtEl>
                                          <p:spTgt spid="206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54"/>
                                        </p:tgtEl>
                                        <p:attrNameLst>
                                          <p:attrName>style.visibility</p:attrName>
                                        </p:attrNameLst>
                                      </p:cBhvr>
                                      <p:to>
                                        <p:strVal val="visible"/>
                                      </p:to>
                                    </p:set>
                                    <p:animEffect transition="in" filter="fade">
                                      <p:cBhvr>
                                        <p:cTn id="15" dur="500"/>
                                        <p:tgtEl>
                                          <p:spTgt spid="205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066"/>
                                        </p:tgtEl>
                                        <p:attrNameLst>
                                          <p:attrName>style.visibility</p:attrName>
                                        </p:attrNameLst>
                                      </p:cBhvr>
                                      <p:to>
                                        <p:strVal val="visible"/>
                                      </p:to>
                                    </p:set>
                                    <p:animEffect transition="in" filter="fade">
                                      <p:cBhvr>
                                        <p:cTn id="19" dur="500"/>
                                        <p:tgtEl>
                                          <p:spTgt spid="206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fade">
                                      <p:cBhvr>
                                        <p:cTn id="27" dur="500"/>
                                        <p:tgtEl>
                                          <p:spTgt spid="2052"/>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064"/>
                                        </p:tgtEl>
                                        <p:attrNameLst>
                                          <p:attrName>style.visibility</p:attrName>
                                        </p:attrNameLst>
                                      </p:cBhvr>
                                      <p:to>
                                        <p:strVal val="visible"/>
                                      </p:to>
                                    </p:set>
                                    <p:animEffect transition="in" filter="fade">
                                      <p:cBhvr>
                                        <p:cTn id="31" dur="500"/>
                                        <p:tgtEl>
                                          <p:spTgt spid="2064"/>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058"/>
                                        </p:tgtEl>
                                        <p:attrNameLst>
                                          <p:attrName>style.visibility</p:attrName>
                                        </p:attrNameLst>
                                      </p:cBhvr>
                                      <p:to>
                                        <p:strVal val="visible"/>
                                      </p:to>
                                    </p:set>
                                    <p:animEffect transition="in" filter="fade">
                                      <p:cBhvr>
                                        <p:cTn id="35"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4" descr="man in blue jacket standing beside brown wooden post">
            <a:extLst>
              <a:ext uri="{FF2B5EF4-FFF2-40B4-BE49-F238E27FC236}">
                <a16:creationId xmlns:a16="http://schemas.microsoft.com/office/drawing/2014/main" id="{9465D93D-446A-4B1B-9D2E-A6136BD589F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274706" y="1071389"/>
            <a:ext cx="3263265" cy="21798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TextBox 13">
            <a:extLst>
              <a:ext uri="{FF2B5EF4-FFF2-40B4-BE49-F238E27FC236}">
                <a16:creationId xmlns:a16="http://schemas.microsoft.com/office/drawing/2014/main" id="{FB7D32A5-9545-4A8D-B133-383C2395BDFE}"/>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pic>
        <p:nvPicPr>
          <p:cNvPr id="33" name="Picture 4" descr="New Career Development Framework">
            <a:extLst>
              <a:ext uri="{FF2B5EF4-FFF2-40B4-BE49-F238E27FC236}">
                <a16:creationId xmlns:a16="http://schemas.microsoft.com/office/drawing/2014/main" id="{9157D896-A42B-4540-9CF7-F89DBDCA137D}"/>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294115" y="87065"/>
            <a:ext cx="811074" cy="81107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050" name="Picture 2" descr="cargo ships docked at the pier during day">
            <a:extLst>
              <a:ext uri="{FF2B5EF4-FFF2-40B4-BE49-F238E27FC236}">
                <a16:creationId xmlns:a16="http://schemas.microsoft.com/office/drawing/2014/main" id="{BE7775AD-47EB-4692-8072-2B5296482B0B}"/>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68118" y="1075483"/>
            <a:ext cx="3262018" cy="217576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4" name="Picture 6" descr="low angle photography of cranes on top of building">
            <a:extLst>
              <a:ext uri="{FF2B5EF4-FFF2-40B4-BE49-F238E27FC236}">
                <a16:creationId xmlns:a16="http://schemas.microsoft.com/office/drawing/2014/main" id="{B92A676B-23AF-4368-8789-FC785734C9B7}"/>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662843" y="3557145"/>
            <a:ext cx="3254449" cy="217071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AED1C36A-35DF-4BDF-BC84-861B1591BC64}"/>
              </a:ext>
            </a:extLst>
          </p:cNvPr>
          <p:cNvSpPr/>
          <p:nvPr/>
        </p:nvSpPr>
        <p:spPr>
          <a:xfrm>
            <a:off x="3989794" y="1071389"/>
            <a:ext cx="1927498" cy="2179860"/>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Transport &amp; Logistics:</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Transport of people and movement of goods. </a:t>
            </a:r>
          </a:p>
        </p:txBody>
      </p:sp>
      <p:sp>
        <p:nvSpPr>
          <p:cNvPr id="27" name="Rectangle: Rounded Corners 26">
            <a:extLst>
              <a:ext uri="{FF2B5EF4-FFF2-40B4-BE49-F238E27FC236}">
                <a16:creationId xmlns:a16="http://schemas.microsoft.com/office/drawing/2014/main" id="{353D000B-80C5-4EE0-B37D-F4C20C37655A}"/>
              </a:ext>
            </a:extLst>
          </p:cNvPr>
          <p:cNvSpPr/>
          <p:nvPr/>
        </p:nvSpPr>
        <p:spPr>
          <a:xfrm>
            <a:off x="9796384" y="1071389"/>
            <a:ext cx="1927498" cy="2179860"/>
          </a:xfrm>
          <a:prstGeom prst="roundRect">
            <a:avLst/>
          </a:prstGeom>
          <a:solidFill>
            <a:srgbClr val="C1EFFF"/>
          </a:solidFill>
          <a:ln w="28575">
            <a:solidFill>
              <a:srgbClr val="0F6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Advanced Manufacturing:</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This includes making parts for cars, trains, electronics and subsea engineering.</a:t>
            </a:r>
          </a:p>
        </p:txBody>
      </p:sp>
      <p:sp>
        <p:nvSpPr>
          <p:cNvPr id="24" name="Rectangle: Rounded Corners 23">
            <a:extLst>
              <a:ext uri="{FF2B5EF4-FFF2-40B4-BE49-F238E27FC236}">
                <a16:creationId xmlns:a16="http://schemas.microsoft.com/office/drawing/2014/main" id="{C0C48495-74E1-4C0C-AADD-CA3E2B985C1A}"/>
              </a:ext>
            </a:extLst>
          </p:cNvPr>
          <p:cNvSpPr/>
          <p:nvPr/>
        </p:nvSpPr>
        <p:spPr>
          <a:xfrm>
            <a:off x="468118" y="3557145"/>
            <a:ext cx="1927498" cy="2170718"/>
          </a:xfrm>
          <a:prstGeom prst="roundRect">
            <a:avLst/>
          </a:prstGeom>
          <a:solidFill>
            <a:srgbClr val="C1EFFF"/>
          </a:solidFill>
          <a:ln w="28575">
            <a:solidFill>
              <a:srgbClr val="0F6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Construction:</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Building and work across all parts of our built environment. </a:t>
            </a:r>
          </a:p>
        </p:txBody>
      </p:sp>
      <p:sp>
        <p:nvSpPr>
          <p:cNvPr id="29" name="Rectangle: Rounded Corners 28">
            <a:extLst>
              <a:ext uri="{FF2B5EF4-FFF2-40B4-BE49-F238E27FC236}">
                <a16:creationId xmlns:a16="http://schemas.microsoft.com/office/drawing/2014/main" id="{245DC0DD-04A7-4B9F-96B1-E1D493E003E4}"/>
              </a:ext>
            </a:extLst>
          </p:cNvPr>
          <p:cNvSpPr/>
          <p:nvPr/>
        </p:nvSpPr>
        <p:spPr>
          <a:xfrm>
            <a:off x="6274707" y="3557145"/>
            <a:ext cx="1927498" cy="2179860"/>
          </a:xfrm>
          <a:prstGeom prst="roundRect">
            <a:avLst/>
          </a:prstGeom>
          <a:solidFill>
            <a:srgbClr val="C1EFFF"/>
          </a:solidFill>
          <a:ln w="28575">
            <a:solidFill>
              <a:srgbClr val="0F6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Health &amp; Life Sciences:</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Research and development into health and care, including social care.</a:t>
            </a:r>
          </a:p>
        </p:txBody>
      </p:sp>
      <p:pic>
        <p:nvPicPr>
          <p:cNvPr id="35" name="Picture 18" descr="white and brown concrete building under blue sky during daytime">
            <a:extLst>
              <a:ext uri="{FF2B5EF4-FFF2-40B4-BE49-F238E27FC236}">
                <a16:creationId xmlns:a16="http://schemas.microsoft.com/office/drawing/2014/main" id="{18377B35-A342-43C6-A026-683B17E60A95}"/>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8436387" y="3557145"/>
            <a:ext cx="3263265" cy="217071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7" name="Pentagon 20">
            <a:extLst>
              <a:ext uri="{FF2B5EF4-FFF2-40B4-BE49-F238E27FC236}">
                <a16:creationId xmlns:a16="http://schemas.microsoft.com/office/drawing/2014/main" id="{ED55CDD2-6443-4F50-BCB2-66FEC1E4E7C3}"/>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2</a:t>
            </a:r>
          </a:p>
        </p:txBody>
      </p:sp>
      <p:sp>
        <p:nvSpPr>
          <p:cNvPr id="14" name="Shape 114">
            <a:extLst>
              <a:ext uri="{FF2B5EF4-FFF2-40B4-BE49-F238E27FC236}">
                <a16:creationId xmlns:a16="http://schemas.microsoft.com/office/drawing/2014/main" id="{EF7A9C72-9423-4C91-AAFC-5A389C3444EB}"/>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The North East Labour Market</a:t>
            </a:r>
          </a:p>
        </p:txBody>
      </p:sp>
    </p:spTree>
    <p:extLst>
      <p:ext uri="{BB962C8B-B14F-4D97-AF65-F5344CB8AC3E}">
        <p14:creationId xmlns:p14="http://schemas.microsoft.com/office/powerpoint/2010/main" val="1977377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13">
            <a:extLst>
              <a:ext uri="{FF2B5EF4-FFF2-40B4-BE49-F238E27FC236}">
                <a16:creationId xmlns:a16="http://schemas.microsoft.com/office/drawing/2014/main" id="{FB7D32A5-9545-4A8D-B133-383C2395BDFE}"/>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pic>
        <p:nvPicPr>
          <p:cNvPr id="33" name="Picture 4" descr="New Career Development Framework">
            <a:extLst>
              <a:ext uri="{FF2B5EF4-FFF2-40B4-BE49-F238E27FC236}">
                <a16:creationId xmlns:a16="http://schemas.microsoft.com/office/drawing/2014/main" id="{9157D896-A42B-4540-9CF7-F89DBDCA137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294115" y="87065"/>
            <a:ext cx="811074" cy="811074"/>
          </a:xfrm>
          <a:prstGeom prst="rect">
            <a:avLst/>
          </a:prstGeom>
          <a:noFill/>
          <a:effectLst/>
          <a:extLst>
            <a:ext uri="{909E8E84-426E-40DD-AFC4-6F175D3DCCD1}">
              <a14:hiddenFill xmlns:a14="http://schemas.microsoft.com/office/drawing/2010/main">
                <a:solidFill>
                  <a:srgbClr val="FFFFFF"/>
                </a:solidFill>
              </a14:hiddenFill>
            </a:ext>
          </a:extLst>
        </p:spPr>
      </p:pic>
      <p:sp>
        <p:nvSpPr>
          <p:cNvPr id="27" name="Rectangle: Rounded Corners 26">
            <a:extLst>
              <a:ext uri="{FF2B5EF4-FFF2-40B4-BE49-F238E27FC236}">
                <a16:creationId xmlns:a16="http://schemas.microsoft.com/office/drawing/2014/main" id="{353D000B-80C5-4EE0-B37D-F4C20C37655A}"/>
              </a:ext>
            </a:extLst>
          </p:cNvPr>
          <p:cNvSpPr/>
          <p:nvPr/>
        </p:nvSpPr>
        <p:spPr>
          <a:xfrm>
            <a:off x="9772154" y="3557145"/>
            <a:ext cx="1927498" cy="2179860"/>
          </a:xfrm>
          <a:prstGeom prst="roundRect">
            <a:avLst/>
          </a:prstGeom>
          <a:solidFill>
            <a:srgbClr val="81DEFF"/>
          </a:solidFill>
          <a:ln w="28575">
            <a:solidFill>
              <a:srgbClr val="49AE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Energy:</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Research and development in producing energy.</a:t>
            </a:r>
          </a:p>
        </p:txBody>
      </p:sp>
      <p:sp>
        <p:nvSpPr>
          <p:cNvPr id="24" name="Rectangle: Rounded Corners 23">
            <a:extLst>
              <a:ext uri="{FF2B5EF4-FFF2-40B4-BE49-F238E27FC236}">
                <a16:creationId xmlns:a16="http://schemas.microsoft.com/office/drawing/2014/main" id="{C0C48495-74E1-4C0C-AADD-CA3E2B985C1A}"/>
              </a:ext>
            </a:extLst>
          </p:cNvPr>
          <p:cNvSpPr/>
          <p:nvPr/>
        </p:nvSpPr>
        <p:spPr>
          <a:xfrm>
            <a:off x="3989794" y="3557145"/>
            <a:ext cx="1927498" cy="2179860"/>
          </a:xfrm>
          <a:prstGeom prst="roundRect">
            <a:avLst/>
          </a:prstGeom>
          <a:solidFill>
            <a:srgbClr val="81DEFF"/>
          </a:solidFill>
          <a:ln w="28575">
            <a:solidFill>
              <a:srgbClr val="49AE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Financial &amp; Business Services:</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This includes financial and legal services.</a:t>
            </a:r>
          </a:p>
        </p:txBody>
      </p:sp>
      <p:sp>
        <p:nvSpPr>
          <p:cNvPr id="15" name="Rectangle: Rounded Corners 14">
            <a:extLst>
              <a:ext uri="{FF2B5EF4-FFF2-40B4-BE49-F238E27FC236}">
                <a16:creationId xmlns:a16="http://schemas.microsoft.com/office/drawing/2014/main" id="{0D9960DA-01B9-4F07-A968-A659B87506AD}"/>
              </a:ext>
            </a:extLst>
          </p:cNvPr>
          <p:cNvSpPr/>
          <p:nvPr/>
        </p:nvSpPr>
        <p:spPr>
          <a:xfrm>
            <a:off x="468118" y="1071389"/>
            <a:ext cx="1927498" cy="2179860"/>
          </a:xfrm>
          <a:prstGeom prst="roundRect">
            <a:avLst/>
          </a:prstGeom>
          <a:solidFill>
            <a:srgbClr val="81DEFF"/>
          </a:solidFill>
          <a:ln w="28575">
            <a:solidFill>
              <a:srgbClr val="49AE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Digital:</a:t>
            </a:r>
            <a:b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b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Work involving Information Technology (IT) and digital data. </a:t>
            </a:r>
          </a:p>
        </p:txBody>
      </p:sp>
      <p:sp>
        <p:nvSpPr>
          <p:cNvPr id="16" name="Rectangle: Rounded Corners 15">
            <a:extLst>
              <a:ext uri="{FF2B5EF4-FFF2-40B4-BE49-F238E27FC236}">
                <a16:creationId xmlns:a16="http://schemas.microsoft.com/office/drawing/2014/main" id="{E0F0A9C3-E59C-43F4-B1E7-D8E437830006}"/>
              </a:ext>
            </a:extLst>
          </p:cNvPr>
          <p:cNvSpPr/>
          <p:nvPr/>
        </p:nvSpPr>
        <p:spPr>
          <a:xfrm>
            <a:off x="6274706" y="1075483"/>
            <a:ext cx="1927498" cy="2179860"/>
          </a:xfrm>
          <a:prstGeom prst="roundRect">
            <a:avLst/>
          </a:prstGeom>
          <a:solidFill>
            <a:srgbClr val="81DEFF"/>
          </a:solidFill>
          <a:ln w="28575">
            <a:solidFill>
              <a:srgbClr val="49AE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Education: </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There are over 1,150 schools in the North East and five universities. </a:t>
            </a:r>
          </a:p>
        </p:txBody>
      </p:sp>
      <p:pic>
        <p:nvPicPr>
          <p:cNvPr id="18" name="Picture 10" descr="yellow pencil on white iPad">
            <a:extLst>
              <a:ext uri="{FF2B5EF4-FFF2-40B4-BE49-F238E27FC236}">
                <a16:creationId xmlns:a16="http://schemas.microsoft.com/office/drawing/2014/main" id="{F0856BE6-A711-4254-9AC3-556267383DDA}"/>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437278" y="1067295"/>
            <a:ext cx="3262018" cy="217576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 name="Picture 12" descr="person holding pencil near laptop computer">
            <a:extLst>
              <a:ext uri="{FF2B5EF4-FFF2-40B4-BE49-F238E27FC236}">
                <a16:creationId xmlns:a16="http://schemas.microsoft.com/office/drawing/2014/main" id="{FAF34DFC-1150-48BF-A13A-5294D75D525A}"/>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84556" y="3557144"/>
            <a:ext cx="3257136" cy="21587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Picture 16" descr="windmill on grass field during golden hour">
            <a:extLst>
              <a:ext uri="{FF2B5EF4-FFF2-40B4-BE49-F238E27FC236}">
                <a16:creationId xmlns:a16="http://schemas.microsoft.com/office/drawing/2014/main" id="{62C252D9-954E-43EE-B930-457F18737A63}"/>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274706" y="3556449"/>
            <a:ext cx="3257136" cy="217576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4" descr="monitor showing Java programming">
            <a:extLst>
              <a:ext uri="{FF2B5EF4-FFF2-40B4-BE49-F238E27FC236}">
                <a16:creationId xmlns:a16="http://schemas.microsoft.com/office/drawing/2014/main" id="{D932AECD-DA87-4DBF-A0DF-2D64CCF2BC43}"/>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655274" y="1071389"/>
            <a:ext cx="3257136" cy="217576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2" name="Pentagon 20">
            <a:extLst>
              <a:ext uri="{FF2B5EF4-FFF2-40B4-BE49-F238E27FC236}">
                <a16:creationId xmlns:a16="http://schemas.microsoft.com/office/drawing/2014/main" id="{065DE95C-2189-4BF0-BA78-979BA15F912E}"/>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2</a:t>
            </a:r>
          </a:p>
        </p:txBody>
      </p:sp>
      <p:sp>
        <p:nvSpPr>
          <p:cNvPr id="14" name="Shape 114">
            <a:extLst>
              <a:ext uri="{FF2B5EF4-FFF2-40B4-BE49-F238E27FC236}">
                <a16:creationId xmlns:a16="http://schemas.microsoft.com/office/drawing/2014/main" id="{10CEA99B-7034-4661-9797-2966E1AC5543}"/>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The North East Labour Market</a:t>
            </a:r>
          </a:p>
        </p:txBody>
      </p:sp>
    </p:spTree>
    <p:extLst>
      <p:ext uri="{BB962C8B-B14F-4D97-AF65-F5344CB8AC3E}">
        <p14:creationId xmlns:p14="http://schemas.microsoft.com/office/powerpoint/2010/main" val="311296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4"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3">
            <a:extLst>
              <a:ext uri="{FF2B5EF4-FFF2-40B4-BE49-F238E27FC236}">
                <a16:creationId xmlns:a16="http://schemas.microsoft.com/office/drawing/2014/main" id="{A0C55748-FD0E-4767-9149-09EC9DF5CB61}"/>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pic>
        <p:nvPicPr>
          <p:cNvPr id="12" name="Picture 4" descr="New Career Development Framework">
            <a:extLst>
              <a:ext uri="{FF2B5EF4-FFF2-40B4-BE49-F238E27FC236}">
                <a16:creationId xmlns:a16="http://schemas.microsoft.com/office/drawing/2014/main" id="{7FC84D0F-6CF6-46CE-874E-5773796E0FDE}"/>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294115" y="87065"/>
            <a:ext cx="811074" cy="811074"/>
          </a:xfrm>
          <a:prstGeom prst="rect">
            <a:avLst/>
          </a:prstGeom>
          <a:noFill/>
          <a:effectLst/>
          <a:extLst>
            <a:ext uri="{909E8E84-426E-40DD-AFC4-6F175D3DCCD1}">
              <a14:hiddenFill xmlns:a14="http://schemas.microsoft.com/office/drawing/2010/main">
                <a:solidFill>
                  <a:srgbClr val="FFFFFF"/>
                </a:solidFill>
              </a14:hiddenFill>
            </a:ext>
          </a:extLst>
        </p:spPr>
      </p:pic>
      <p:sp>
        <p:nvSpPr>
          <p:cNvPr id="13" name="Pentagon 20">
            <a:extLst>
              <a:ext uri="{FF2B5EF4-FFF2-40B4-BE49-F238E27FC236}">
                <a16:creationId xmlns:a16="http://schemas.microsoft.com/office/drawing/2014/main" id="{AF586DAF-2ADC-49FE-927B-EB2B167060B7}"/>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3</a:t>
            </a:r>
          </a:p>
        </p:txBody>
      </p:sp>
      <p:sp>
        <p:nvSpPr>
          <p:cNvPr id="16" name="Shape 114">
            <a:extLst>
              <a:ext uri="{FF2B5EF4-FFF2-40B4-BE49-F238E27FC236}">
                <a16:creationId xmlns:a16="http://schemas.microsoft.com/office/drawing/2014/main" id="{EB079F3E-53DC-4D8C-8414-C2A2C80AC0AA}"/>
              </a:ext>
            </a:extLst>
          </p:cNvPr>
          <p:cNvSpPr/>
          <p:nvPr/>
        </p:nvSpPr>
        <p:spPr>
          <a:xfrm>
            <a:off x="785306" y="183662"/>
            <a:ext cx="875209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Your North East opportunities in Advanced Manufacturing</a:t>
            </a:r>
          </a:p>
        </p:txBody>
      </p:sp>
      <p:sp>
        <p:nvSpPr>
          <p:cNvPr id="24" name="Rectangle: Rounded Corners 23">
            <a:extLst>
              <a:ext uri="{FF2B5EF4-FFF2-40B4-BE49-F238E27FC236}">
                <a16:creationId xmlns:a16="http://schemas.microsoft.com/office/drawing/2014/main" id="{A165AAA3-69D5-4BF9-9AC6-809B9A06BFC9}"/>
              </a:ext>
            </a:extLst>
          </p:cNvPr>
          <p:cNvSpPr/>
          <p:nvPr/>
        </p:nvSpPr>
        <p:spPr>
          <a:xfrm>
            <a:off x="484556" y="1080637"/>
            <a:ext cx="6681788" cy="809675"/>
          </a:xfrm>
          <a:prstGeom prst="roundRect">
            <a:avLst/>
          </a:prstGeom>
          <a:solidFill>
            <a:srgbClr val="81DEFF"/>
          </a:solidFill>
          <a:ln w="28575">
            <a:solidFill>
              <a:srgbClr val="00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North East has a fantastic reputation in </a:t>
            </a:r>
            <a:r>
              <a:rPr lang="en-GB" sz="1600" b="1" dirty="0">
                <a:solidFill>
                  <a:schemeClr val="tx1"/>
                </a:solidFill>
                <a:latin typeface="Century Gothic" panose="020B0502020202020204" pitchFamily="34" charset="0"/>
              </a:rPr>
              <a:t>Advanced Manufacturing, </a:t>
            </a:r>
            <a:r>
              <a:rPr lang="en-GB" sz="1600" dirty="0">
                <a:solidFill>
                  <a:schemeClr val="tx1"/>
                </a:solidFill>
                <a:latin typeface="Century Gothic" panose="020B0502020202020204" pitchFamily="34" charset="0"/>
              </a:rPr>
              <a:t>with </a:t>
            </a:r>
            <a:r>
              <a:rPr lang="en-GB" sz="1600" b="1" dirty="0">
                <a:solidFill>
                  <a:schemeClr val="tx1"/>
                </a:solidFill>
                <a:latin typeface="Century Gothic" panose="020B0502020202020204" pitchFamily="34" charset="0"/>
              </a:rPr>
              <a:t>lots of great opportunities!</a:t>
            </a:r>
          </a:p>
        </p:txBody>
      </p:sp>
      <p:sp>
        <p:nvSpPr>
          <p:cNvPr id="25" name="Rectangle: Rounded Corners 24">
            <a:extLst>
              <a:ext uri="{FF2B5EF4-FFF2-40B4-BE49-F238E27FC236}">
                <a16:creationId xmlns:a16="http://schemas.microsoft.com/office/drawing/2014/main" id="{25A82D79-6CCE-4462-A6BF-1FFA523D9BA6}"/>
              </a:ext>
            </a:extLst>
          </p:cNvPr>
          <p:cNvSpPr/>
          <p:nvPr/>
        </p:nvSpPr>
        <p:spPr>
          <a:xfrm>
            <a:off x="484556" y="2100105"/>
            <a:ext cx="6681788" cy="951439"/>
          </a:xfrm>
          <a:prstGeom prst="roundRect">
            <a:avLst/>
          </a:prstGeom>
          <a:solidFill>
            <a:srgbClr val="0095C8"/>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212529"/>
                </a:solidFill>
                <a:latin typeface="Century Gothic" panose="020B0502020202020204" pitchFamily="34" charset="0"/>
              </a:rPr>
              <a:t>Our region</a:t>
            </a:r>
            <a:r>
              <a:rPr lang="en-GB" sz="1600" b="0" i="0" dirty="0">
                <a:solidFill>
                  <a:srgbClr val="212529"/>
                </a:solidFill>
                <a:effectLst/>
                <a:latin typeface="Century Gothic" panose="020B0502020202020204" pitchFamily="34" charset="0"/>
              </a:rPr>
              <a:t> manufactures automotive products including </a:t>
            </a:r>
            <a:r>
              <a:rPr lang="en-GB" sz="1600" b="1" i="0" dirty="0">
                <a:solidFill>
                  <a:srgbClr val="212529"/>
                </a:solidFill>
                <a:effectLst/>
                <a:latin typeface="Century Gothic" panose="020B0502020202020204" pitchFamily="34" charset="0"/>
              </a:rPr>
              <a:t>passenger cars, trains and heavy off-road vehicles and a range of parts and components. </a:t>
            </a:r>
            <a:endParaRPr lang="en-GB" sz="1600" b="1" dirty="0">
              <a:solidFill>
                <a:schemeClr val="tx1"/>
              </a:solidFill>
              <a:highlight>
                <a:srgbClr val="FF00FF"/>
              </a:highlight>
              <a:latin typeface="Century Gothic" panose="020B0502020202020204" pitchFamily="34" charset="0"/>
              <a:ea typeface="Helvetica Neue" panose="02000503000000020004" pitchFamily="2" charset="0"/>
              <a:cs typeface="Arial" panose="020B0604020202020204" pitchFamily="34" charset="0"/>
            </a:endParaRPr>
          </a:p>
        </p:txBody>
      </p:sp>
      <p:sp>
        <p:nvSpPr>
          <p:cNvPr id="26" name="Rectangle: Rounded Corners 25">
            <a:extLst>
              <a:ext uri="{FF2B5EF4-FFF2-40B4-BE49-F238E27FC236}">
                <a16:creationId xmlns:a16="http://schemas.microsoft.com/office/drawing/2014/main" id="{A3DD07ED-730B-4239-A0D3-A63BC0FFF7CE}"/>
              </a:ext>
            </a:extLst>
          </p:cNvPr>
          <p:cNvSpPr/>
          <p:nvPr/>
        </p:nvSpPr>
        <p:spPr>
          <a:xfrm>
            <a:off x="2533769" y="4545051"/>
            <a:ext cx="4187805" cy="1147511"/>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North East medicines cluster </a:t>
            </a:r>
            <a:r>
              <a:rPr lang="en-GB" sz="1600" b="1" dirty="0">
                <a:solidFill>
                  <a:schemeClr val="tx1"/>
                </a:solidFill>
                <a:latin typeface="Century Gothic" panose="020B0502020202020204" pitchFamily="34" charset="0"/>
              </a:rPr>
              <a:t>produces 33% of the UK’s GDP in pharmaceutical manufacture and packaging. </a:t>
            </a:r>
            <a:endParaRPr lang="en-GB" sz="1600" b="1" dirty="0">
              <a:solidFill>
                <a:schemeClr val="tx1"/>
              </a:solidFill>
              <a:highlight>
                <a:srgbClr val="FF00FF"/>
              </a:highlight>
              <a:latin typeface="Century Gothic" panose="020B0502020202020204" pitchFamily="34" charset="0"/>
              <a:ea typeface="Helvetica Neue" panose="02000503000000020004" pitchFamily="2" charset="0"/>
              <a:cs typeface="Arial" panose="020B0604020202020204" pitchFamily="34" charset="0"/>
            </a:endParaRPr>
          </a:p>
        </p:txBody>
      </p:sp>
      <p:sp>
        <p:nvSpPr>
          <p:cNvPr id="28" name="Rectangle: Rounded Corners 27">
            <a:extLst>
              <a:ext uri="{FF2B5EF4-FFF2-40B4-BE49-F238E27FC236}">
                <a16:creationId xmlns:a16="http://schemas.microsoft.com/office/drawing/2014/main" id="{BC08D72F-BF35-48CE-8E81-029FF6E3BEA2}"/>
              </a:ext>
            </a:extLst>
          </p:cNvPr>
          <p:cNvSpPr/>
          <p:nvPr/>
        </p:nvSpPr>
        <p:spPr>
          <a:xfrm>
            <a:off x="484556" y="3363288"/>
            <a:ext cx="11201597" cy="828272"/>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Class activity (4 mins)</a:t>
            </a:r>
          </a:p>
          <a:p>
            <a:pPr algn="ctr"/>
            <a:r>
              <a:rPr lang="en-GB" sz="1600" dirty="0">
                <a:solidFill>
                  <a:schemeClr val="tx1"/>
                </a:solidFill>
                <a:latin typeface="Century Gothic" panose="020B0502020202020204" pitchFamily="34" charset="0"/>
                <a:cs typeface="Arial" panose="020B0604020202020204" pitchFamily="34" charset="0"/>
              </a:rPr>
              <a:t>Click the image to watch the video about the facts and figures in advanced manufacturing in the North East.  Do any of the careers featured interested you?  </a:t>
            </a:r>
          </a:p>
        </p:txBody>
      </p:sp>
      <p:pic>
        <p:nvPicPr>
          <p:cNvPr id="1026" name="Picture 2" descr="International Advanced Manufacturing Park (IAMP) - North East Local  Enterprise Partnership">
            <a:hlinkClick r:id="rId4"/>
            <a:extLst>
              <a:ext uri="{FF2B5EF4-FFF2-40B4-BE49-F238E27FC236}">
                <a16:creationId xmlns:a16="http://schemas.microsoft.com/office/drawing/2014/main" id="{B12BFCAB-E387-4545-ABB7-9373F573755A}"/>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565384" y="1081649"/>
            <a:ext cx="3619289" cy="2036911"/>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Rounded Corners 26">
            <a:hlinkClick r:id="rId4"/>
            <a:extLst>
              <a:ext uri="{FF2B5EF4-FFF2-40B4-BE49-F238E27FC236}">
                <a16:creationId xmlns:a16="http://schemas.microsoft.com/office/drawing/2014/main" id="{31B0995B-4E17-4F6F-9016-825C48BF8F16}"/>
              </a:ext>
            </a:extLst>
          </p:cNvPr>
          <p:cNvSpPr/>
          <p:nvPr/>
        </p:nvSpPr>
        <p:spPr>
          <a:xfrm>
            <a:off x="10589843" y="946866"/>
            <a:ext cx="784076" cy="538608"/>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0:00-2:16</a:t>
            </a: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14" name="Rectangle: Rounded Corners 13">
            <a:extLst>
              <a:ext uri="{FF2B5EF4-FFF2-40B4-BE49-F238E27FC236}">
                <a16:creationId xmlns:a16="http://schemas.microsoft.com/office/drawing/2014/main" id="{9D3ABF2D-2C8B-467C-9D2B-DB2B9E321470}"/>
              </a:ext>
            </a:extLst>
          </p:cNvPr>
          <p:cNvSpPr/>
          <p:nvPr/>
        </p:nvSpPr>
        <p:spPr>
          <a:xfrm>
            <a:off x="6958361" y="4503303"/>
            <a:ext cx="4727792" cy="1147511"/>
          </a:xfrm>
          <a:prstGeom prst="roundRect">
            <a:avLst/>
          </a:prstGeom>
          <a:solidFill>
            <a:srgbClr val="A0B1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Define: GDP</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Gross Domestic Product is a measure of the health and size of a country’s economy.   </a:t>
            </a:r>
          </a:p>
        </p:txBody>
      </p:sp>
      <p:pic>
        <p:nvPicPr>
          <p:cNvPr id="2" name="Picture 1">
            <a:extLst>
              <a:ext uri="{FF2B5EF4-FFF2-40B4-BE49-F238E27FC236}">
                <a16:creationId xmlns:a16="http://schemas.microsoft.com/office/drawing/2014/main" id="{9FFE2689-58DD-40C3-B2FF-7E157676842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05847" y="4436287"/>
            <a:ext cx="1804902" cy="1204453"/>
          </a:xfrm>
          <a:prstGeom prst="rect">
            <a:avLst/>
          </a:prstGeom>
        </p:spPr>
      </p:pic>
    </p:spTree>
    <p:extLst>
      <p:ext uri="{BB962C8B-B14F-4D97-AF65-F5344CB8AC3E}">
        <p14:creationId xmlns:p14="http://schemas.microsoft.com/office/powerpoint/2010/main" val="57706096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8" grpId="0" animBg="1"/>
      <p:bldP spid="27"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72C29DAA412E49BAAFF08A5483A59D" ma:contentTypeVersion="13" ma:contentTypeDescription="Create a new document." ma:contentTypeScope="" ma:versionID="fd55c09cce8a2f40eb98f77dd7baa6ae">
  <xsd:schema xmlns:xsd="http://www.w3.org/2001/XMLSchema" xmlns:xs="http://www.w3.org/2001/XMLSchema" xmlns:p="http://schemas.microsoft.com/office/2006/metadata/properties" xmlns:ns2="f469d987-3536-4042-845b-11c6c10f55e4" xmlns:ns3="5188ea77-d324-4396-afdc-27b8543f78cf" targetNamespace="http://schemas.microsoft.com/office/2006/metadata/properties" ma:root="true" ma:fieldsID="bc01b560efecdfb51c9402aee97f8a2c" ns2:_="" ns3:_="">
    <xsd:import namespace="f469d987-3536-4042-845b-11c6c10f55e4"/>
    <xsd:import namespace="5188ea77-d324-4396-afdc-27b8543f78c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69d987-3536-4042-845b-11c6c10f55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88ea77-d324-4396-afdc-27b8543f78c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78AEE51-5592-4EB5-9DED-A04F40361C90}"/>
</file>

<file path=customXml/itemProps2.xml><?xml version="1.0" encoding="utf-8"?>
<ds:datastoreItem xmlns:ds="http://schemas.openxmlformats.org/officeDocument/2006/customXml" ds:itemID="{DAED92E6-C396-4AEA-A76B-BADE9C1A8982}"/>
</file>

<file path=customXml/itemProps3.xml><?xml version="1.0" encoding="utf-8"?>
<ds:datastoreItem xmlns:ds="http://schemas.openxmlformats.org/officeDocument/2006/customXml" ds:itemID="{3251AE03-E7DA-4BA3-9225-8E1B92499E73}"/>
</file>

<file path=docProps/app.xml><?xml version="1.0" encoding="utf-8"?>
<Properties xmlns="http://schemas.openxmlformats.org/officeDocument/2006/extended-properties" xmlns:vt="http://schemas.openxmlformats.org/officeDocument/2006/docPropsVTypes">
  <TotalTime>8154</TotalTime>
  <Words>3071</Words>
  <Application>Microsoft Office PowerPoint</Application>
  <PresentationFormat>Widescreen</PresentationFormat>
  <Paragraphs>323</Paragraphs>
  <Slides>18</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Century Gothic</vt:lpstr>
      <vt:lpstr>Exo 2</vt:lpstr>
      <vt:lpstr>ReithSans</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Miners</dc:creator>
  <cp:lastModifiedBy>Lara</cp:lastModifiedBy>
  <cp:revision>168</cp:revision>
  <cp:lastPrinted>2022-01-12T15:17:35Z</cp:lastPrinted>
  <dcterms:created xsi:type="dcterms:W3CDTF">2019-11-28T00:18:28Z</dcterms:created>
  <dcterms:modified xsi:type="dcterms:W3CDTF">2022-02-24T21:35:27Z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0x0101001D72C29DAA412E49BAAFF08A5483A59D</vt:lpwstr>
  </property>
</Properties>
</file>