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2" r:id="rId2"/>
    <p:sldId id="284" r:id="rId3"/>
    <p:sldId id="321" r:id="rId4"/>
    <p:sldId id="288" r:id="rId5"/>
    <p:sldId id="307" r:id="rId6"/>
    <p:sldId id="290" r:id="rId7"/>
    <p:sldId id="308" r:id="rId8"/>
    <p:sldId id="309" r:id="rId9"/>
    <p:sldId id="293" r:id="rId10"/>
    <p:sldId id="311" r:id="rId11"/>
    <p:sldId id="312" r:id="rId12"/>
    <p:sldId id="313" r:id="rId13"/>
    <p:sldId id="314" r:id="rId14"/>
    <p:sldId id="315" r:id="rId15"/>
    <p:sldId id="322" r:id="rId16"/>
    <p:sldId id="292" r:id="rId17"/>
    <p:sldId id="323" r:id="rId18"/>
    <p:sldId id="295" r:id="rId19"/>
    <p:sldId id="317" r:id="rId20"/>
    <p:sldId id="294" r:id="rId21"/>
    <p:sldId id="297" r:id="rId22"/>
    <p:sldId id="318" r:id="rId23"/>
    <p:sldId id="296" r:id="rId24"/>
    <p:sldId id="320" r:id="rId25"/>
    <p:sldId id="306" r:id="rId26"/>
    <p:sldId id="281" r:id="rId27"/>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81DEFF"/>
    <a:srgbClr val="202C70"/>
    <a:srgbClr val="C1EFFF"/>
    <a:srgbClr val="0095C8"/>
    <a:srgbClr val="49AED2"/>
    <a:srgbClr val="64BAD8"/>
    <a:srgbClr val="0F639E"/>
    <a:srgbClr val="16AC94"/>
    <a:srgbClr val="A0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8"/>
    <p:restoredTop sz="86316" autoAdjust="0"/>
  </p:normalViewPr>
  <p:slideViewPr>
    <p:cSldViewPr snapToGrid="0" snapToObjects="1">
      <p:cViewPr varScale="1">
        <p:scale>
          <a:sx n="70" d="100"/>
          <a:sy n="70" d="100"/>
        </p:scale>
        <p:origin x="11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6"/>
          </a:xfrm>
          <a:prstGeom prst="rect">
            <a:avLst/>
          </a:prstGeom>
        </p:spPr>
        <p:txBody>
          <a:bodyPr vert="horz" lIns="92007" tIns="46003" rIns="92007" bIns="46003" rtlCol="0"/>
          <a:lstStyle>
            <a:lvl1pPr algn="l">
              <a:defRPr sz="1200"/>
            </a:lvl1pPr>
          </a:lstStyle>
          <a:p>
            <a:endParaRPr lang="en-US"/>
          </a:p>
        </p:txBody>
      </p:sp>
      <p:sp>
        <p:nvSpPr>
          <p:cNvPr id="3" name="Date Placeholder 2"/>
          <p:cNvSpPr>
            <a:spLocks noGrp="1"/>
          </p:cNvSpPr>
          <p:nvPr>
            <p:ph type="dt" idx="1"/>
          </p:nvPr>
        </p:nvSpPr>
        <p:spPr>
          <a:xfrm>
            <a:off x="3901698" y="0"/>
            <a:ext cx="2984871" cy="502756"/>
          </a:xfrm>
          <a:prstGeom prst="rect">
            <a:avLst/>
          </a:prstGeom>
        </p:spPr>
        <p:txBody>
          <a:bodyPr vert="horz" lIns="92007" tIns="46003" rIns="92007" bIns="46003"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2007" tIns="46003" rIns="92007" bIns="46003" rtlCol="0" anchor="ctr"/>
          <a:lstStyle/>
          <a:p>
            <a:endParaRPr lang="en-US"/>
          </a:p>
        </p:txBody>
      </p:sp>
      <p:sp>
        <p:nvSpPr>
          <p:cNvPr id="5" name="Notes Placeholder 4"/>
          <p:cNvSpPr>
            <a:spLocks noGrp="1"/>
          </p:cNvSpPr>
          <p:nvPr>
            <p:ph type="body" sz="quarter" idx="3"/>
          </p:nvPr>
        </p:nvSpPr>
        <p:spPr>
          <a:xfrm>
            <a:off x="688817" y="4822270"/>
            <a:ext cx="5510530" cy="3945493"/>
          </a:xfrm>
          <a:prstGeom prst="rect">
            <a:avLst/>
          </a:prstGeom>
        </p:spPr>
        <p:txBody>
          <a:bodyPr vert="horz" lIns="92007" tIns="46003" rIns="92007" bIns="460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7547"/>
            <a:ext cx="2984871" cy="502755"/>
          </a:xfrm>
          <a:prstGeom prst="rect">
            <a:avLst/>
          </a:prstGeom>
        </p:spPr>
        <p:txBody>
          <a:bodyPr vert="horz" lIns="92007" tIns="46003" rIns="92007" bIns="46003" rtlCol="0" anchor="b"/>
          <a:lstStyle>
            <a:lvl1pPr algn="l">
              <a:defRPr sz="1200"/>
            </a:lvl1pPr>
          </a:lstStyle>
          <a:p>
            <a:endParaRPr lang="en-US"/>
          </a:p>
        </p:txBody>
      </p:sp>
      <p:sp>
        <p:nvSpPr>
          <p:cNvPr id="7" name="Slide Number Placeholder 6"/>
          <p:cNvSpPr>
            <a:spLocks noGrp="1"/>
          </p:cNvSpPr>
          <p:nvPr>
            <p:ph type="sldNum" sz="quarter" idx="5"/>
          </p:nvPr>
        </p:nvSpPr>
        <p:spPr>
          <a:xfrm>
            <a:off x="3901698" y="9517547"/>
            <a:ext cx="2984871" cy="502755"/>
          </a:xfrm>
          <a:prstGeom prst="rect">
            <a:avLst/>
          </a:prstGeom>
        </p:spPr>
        <p:txBody>
          <a:bodyPr vert="horz" lIns="92007" tIns="46003" rIns="92007" bIns="46003"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278014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30017" indent="-230017">
              <a:buAutoNum type="arabicParenR"/>
            </a:pPr>
            <a:r>
              <a:rPr lang="en-GB" b="0" dirty="0" err="1"/>
              <a:t>Unsplash</a:t>
            </a:r>
            <a:endParaRPr lang="en-GB" b="0" dirty="0"/>
          </a:p>
          <a:p>
            <a:endParaRPr lang="en-GB" b="1" dirty="0"/>
          </a:p>
          <a:p>
            <a:r>
              <a:rPr lang="en-GB" b="1" dirty="0"/>
              <a:t>References</a:t>
            </a:r>
          </a:p>
          <a:p>
            <a:pPr marL="230017" indent="-230017">
              <a:buAutoNum type="arabicParenR"/>
            </a:pPr>
            <a:r>
              <a:rPr lang="en-GB" dirty="0"/>
              <a:t>https://www.northeastlep.co.uk/key-sectors/digital/</a:t>
            </a:r>
          </a:p>
          <a:p>
            <a:pPr marL="230017" indent="-230017">
              <a:buAutoNum type="arabicParenR"/>
            </a:pPr>
            <a:r>
              <a:rPr lang="en-GB" dirty="0"/>
              <a:t>https://www.northeastlep.co.uk/key-sectors/advanced-manufacturing/</a:t>
            </a:r>
          </a:p>
          <a:p>
            <a:pPr marL="230017" indent="-230017">
              <a:buAutoNum type="arabicParenR"/>
            </a:pPr>
            <a:r>
              <a:rPr lang="en-GB" dirty="0"/>
              <a:t>https://www.northeastlep.co.uk/key-sectors/energy/</a:t>
            </a:r>
          </a:p>
          <a:p>
            <a:pPr marL="230017" indent="-230017">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403665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30017" indent="-230017">
              <a:buAutoNum type="arabicParenR"/>
            </a:pPr>
            <a:r>
              <a:rPr lang="en-GB" b="0" dirty="0" err="1"/>
              <a:t>Unsplash</a:t>
            </a:r>
            <a:endParaRPr lang="en-GB" b="0" dirty="0"/>
          </a:p>
          <a:p>
            <a:endParaRPr lang="en-GB" b="1" dirty="0"/>
          </a:p>
          <a:p>
            <a:r>
              <a:rPr lang="en-GB" b="1" dirty="0"/>
              <a:t>References</a:t>
            </a:r>
          </a:p>
          <a:p>
            <a:pPr marL="230017" indent="-230017">
              <a:buAutoNum type="arabicParenR"/>
            </a:pPr>
            <a:r>
              <a:rPr lang="en-GB" dirty="0"/>
              <a:t>https://www.northeastlep.co.uk/key-sectors/digital/</a:t>
            </a:r>
          </a:p>
          <a:p>
            <a:pPr marL="230017" indent="-230017">
              <a:buAutoNum type="arabicParenR"/>
            </a:pPr>
            <a:r>
              <a:rPr lang="en-GB" dirty="0"/>
              <a:t>https://www.northeastlep.co.uk/key-sectors/advanced-manufacturing/</a:t>
            </a:r>
          </a:p>
          <a:p>
            <a:pPr marL="230017" indent="-230017">
              <a:buAutoNum type="arabicParenR"/>
            </a:pPr>
            <a:r>
              <a:rPr lang="en-GB" dirty="0"/>
              <a:t>https://www.northeastlep.co.uk/key-sectors/energy/</a:t>
            </a:r>
          </a:p>
          <a:p>
            <a:pPr marL="230017" indent="-230017">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183825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30017" indent="-230017">
              <a:buAutoNum type="arabicParenR"/>
            </a:pPr>
            <a:r>
              <a:rPr lang="en-GB" b="0" dirty="0" err="1"/>
              <a:t>Unsplash</a:t>
            </a:r>
            <a:endParaRPr lang="en-GB" b="0" dirty="0"/>
          </a:p>
          <a:p>
            <a:endParaRPr lang="en-GB" b="1" dirty="0"/>
          </a:p>
          <a:p>
            <a:r>
              <a:rPr lang="en-GB" b="1" dirty="0"/>
              <a:t>References</a:t>
            </a:r>
          </a:p>
          <a:p>
            <a:pPr marL="230017" indent="-230017">
              <a:buAutoNum type="arabicParenR"/>
            </a:pPr>
            <a:r>
              <a:rPr lang="en-GB" dirty="0"/>
              <a:t>https://www.northeastlep.co.uk/key-sectors/digital/</a:t>
            </a:r>
          </a:p>
          <a:p>
            <a:pPr marL="230017" indent="-230017">
              <a:buAutoNum type="arabicParenR"/>
            </a:pPr>
            <a:r>
              <a:rPr lang="en-GB" dirty="0"/>
              <a:t>https://www.northeastlep.co.uk/key-sectors/advanced-manufacturing/</a:t>
            </a:r>
          </a:p>
          <a:p>
            <a:pPr marL="230017" indent="-230017">
              <a:buAutoNum type="arabicParenR"/>
            </a:pPr>
            <a:r>
              <a:rPr lang="en-GB" dirty="0"/>
              <a:t>https://www.northeastlep.co.uk/key-sectors/energy/</a:t>
            </a:r>
          </a:p>
          <a:p>
            <a:pPr marL="230017" indent="-230017">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12</a:t>
            </a:fld>
            <a:endParaRPr lang="en-US"/>
          </a:p>
        </p:txBody>
      </p:sp>
    </p:spTree>
    <p:extLst>
      <p:ext uri="{BB962C8B-B14F-4D97-AF65-F5344CB8AC3E}">
        <p14:creationId xmlns:p14="http://schemas.microsoft.com/office/powerpoint/2010/main" val="2938990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30017" indent="-230017">
              <a:buAutoNum type="arabicParenR"/>
            </a:pPr>
            <a:r>
              <a:rPr lang="en-GB" b="0" dirty="0" err="1"/>
              <a:t>Unsplash</a:t>
            </a:r>
            <a:endParaRPr lang="en-GB" b="0" dirty="0"/>
          </a:p>
          <a:p>
            <a:endParaRPr lang="en-GB" b="1" dirty="0"/>
          </a:p>
          <a:p>
            <a:r>
              <a:rPr lang="en-GB" b="1" dirty="0"/>
              <a:t>References</a:t>
            </a:r>
          </a:p>
          <a:p>
            <a:pPr marL="230017" indent="-230017">
              <a:buAutoNum type="arabicParenR"/>
            </a:pPr>
            <a:r>
              <a:rPr lang="en-GB" dirty="0"/>
              <a:t>https://www.northeastlep.co.uk/key-sectors/digital/</a:t>
            </a:r>
          </a:p>
          <a:p>
            <a:pPr marL="230017" indent="-230017">
              <a:buAutoNum type="arabicParenR"/>
            </a:pPr>
            <a:r>
              <a:rPr lang="en-GB" dirty="0"/>
              <a:t>https://www.northeastlep.co.uk/key-sectors/advanced-manufacturing/</a:t>
            </a:r>
          </a:p>
          <a:p>
            <a:pPr marL="230017" indent="-230017">
              <a:buAutoNum type="arabicParenR"/>
            </a:pPr>
            <a:r>
              <a:rPr lang="en-GB" dirty="0"/>
              <a:t>https://www.northeastlep.co.uk/key-sectors/energy/</a:t>
            </a:r>
          </a:p>
          <a:p>
            <a:pPr marL="230017" indent="-230017">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13</a:t>
            </a:fld>
            <a:endParaRPr lang="en-US"/>
          </a:p>
        </p:txBody>
      </p:sp>
    </p:spTree>
    <p:extLst>
      <p:ext uri="{BB962C8B-B14F-4D97-AF65-F5344CB8AC3E}">
        <p14:creationId xmlns:p14="http://schemas.microsoft.com/office/powerpoint/2010/main" val="243856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30017" indent="-230017">
              <a:buAutoNum type="arabicParenR"/>
            </a:pPr>
            <a:r>
              <a:rPr lang="en-GB" b="0" dirty="0" err="1"/>
              <a:t>Unsplash</a:t>
            </a:r>
            <a:endParaRPr lang="en-GB" b="0" dirty="0"/>
          </a:p>
          <a:p>
            <a:endParaRPr lang="en-GB" b="1" dirty="0"/>
          </a:p>
          <a:p>
            <a:r>
              <a:rPr lang="en-GB" b="1" dirty="0"/>
              <a:t>References</a:t>
            </a:r>
          </a:p>
          <a:p>
            <a:pPr marL="230017" indent="-230017">
              <a:buAutoNum type="arabicParenR"/>
            </a:pPr>
            <a:r>
              <a:rPr lang="en-GB" dirty="0"/>
              <a:t>https://www.northeastlep.co.uk/key-sectors/digital/</a:t>
            </a:r>
          </a:p>
          <a:p>
            <a:pPr marL="230017" indent="-230017">
              <a:buAutoNum type="arabicParenR"/>
            </a:pPr>
            <a:r>
              <a:rPr lang="en-GB" dirty="0"/>
              <a:t>https://www.northeastlep.co.uk/key-sectors/advanced-manufacturing/</a:t>
            </a:r>
          </a:p>
          <a:p>
            <a:pPr marL="230017" indent="-230017">
              <a:buAutoNum type="arabicParenR"/>
            </a:pPr>
            <a:r>
              <a:rPr lang="en-GB" dirty="0"/>
              <a:t>https://www.northeastlep.co.uk/key-sectors/energy/</a:t>
            </a:r>
          </a:p>
          <a:p>
            <a:pPr marL="230017" indent="-230017">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14</a:t>
            </a:fld>
            <a:endParaRPr lang="en-US"/>
          </a:p>
        </p:txBody>
      </p:sp>
    </p:spTree>
    <p:extLst>
      <p:ext uri="{BB962C8B-B14F-4D97-AF65-F5344CB8AC3E}">
        <p14:creationId xmlns:p14="http://schemas.microsoft.com/office/powerpoint/2010/main" val="2014125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https://www.youtube.com/watch?v=McUhua_gnpw&amp;t=147s ( - )</a:t>
            </a:r>
          </a:p>
          <a:p>
            <a:r>
              <a:rPr lang="en-GB" b="1" dirty="0"/>
              <a:t>SafeShare Video Link: </a:t>
            </a:r>
            <a:r>
              <a:rPr lang="en-GB" b="0" dirty="0"/>
              <a:t>https://safeshare.tv/x/McUhua_gnpw</a:t>
            </a:r>
          </a:p>
          <a:p>
            <a:endParaRPr lang="en-GB" b="1" dirty="0"/>
          </a:p>
          <a:p>
            <a:r>
              <a:rPr lang="en-GB" b="1" dirty="0"/>
              <a:t>Images</a:t>
            </a:r>
          </a:p>
          <a:p>
            <a:pPr marL="228600" indent="-228600">
              <a:buAutoNum type="arabicParenR"/>
            </a:pPr>
            <a:r>
              <a:rPr lang="en-GB" b="0" dirty="0"/>
              <a:t>https://drive.google.com/file/d/1aq4LJ7oXkW64Wmnoymfy84fY2TmqR3FR/view</a:t>
            </a:r>
            <a:endParaRPr lang="en-GB" b="1" dirty="0"/>
          </a:p>
          <a:p>
            <a:endParaRPr lang="en-GB" b="1" dirty="0"/>
          </a:p>
          <a:p>
            <a:r>
              <a:rPr lang="en-GB" b="1" dirty="0"/>
              <a:t>References</a:t>
            </a:r>
          </a:p>
          <a:p>
            <a:pPr marL="230017" indent="-230017">
              <a:buAutoNum type="arabicParenR"/>
            </a:pPr>
            <a:r>
              <a:rPr lang="en-GB" b="0" dirty="0"/>
              <a:t>https://bdaily.co.uk/articles/2020/02/07/fleet-of-farming-robots-to-produced-in-Northumberland</a:t>
            </a:r>
          </a:p>
          <a:p>
            <a:pPr marL="230017" indent="-230017">
              <a:buAutoNum type="arabicParenR"/>
            </a:pPr>
            <a:r>
              <a:rPr lang="en-GB" b="0" dirty="0"/>
              <a:t>https://www.smallrobotcompany.com/press-releases/2020/2/7/small-robot-company-announces-robot-fleet-manufacture-with-tharsus</a:t>
            </a:r>
          </a:p>
          <a:p>
            <a:pPr marL="230017" indent="-230017">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15</a:t>
            </a:fld>
            <a:endParaRPr lang="en-US"/>
          </a:p>
        </p:txBody>
      </p:sp>
    </p:spTree>
    <p:extLst>
      <p:ext uri="{BB962C8B-B14F-4D97-AF65-F5344CB8AC3E}">
        <p14:creationId xmlns:p14="http://schemas.microsoft.com/office/powerpoint/2010/main" val="3575684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https://www.youtube.com/watch?v=BaJSciOb2nI&amp;list=PLGVCpm23HHF_z_m8W1dRkwU1BwV2uA5fB</a:t>
            </a:r>
          </a:p>
          <a:p>
            <a:r>
              <a:rPr lang="en-GB" b="1" dirty="0"/>
              <a:t>SafeShare Video Link: </a:t>
            </a:r>
            <a:r>
              <a:rPr lang="en-GB" b="0" dirty="0"/>
              <a:t>https://safeshare.tv/x/BaJSciOb2nI</a:t>
            </a:r>
          </a:p>
          <a:p>
            <a:endParaRPr lang="en-GB" b="1" dirty="0"/>
          </a:p>
          <a:p>
            <a:r>
              <a:rPr lang="en-GB" b="1" dirty="0"/>
              <a:t>Images</a:t>
            </a:r>
          </a:p>
          <a:p>
            <a:r>
              <a:rPr lang="en-GB" b="1" dirty="0"/>
              <a:t>1) </a:t>
            </a:r>
            <a:r>
              <a:rPr lang="en-GB" b="0" dirty="0"/>
              <a:t>https://www.google.com/url?sa=i&amp;url=https%3A%2F%2Fwww.business-live.co.uk%2Feconomic-development%2Fhundreds-north-east-smes-benefit-19072739&amp;psig=AOvVaw3K0QHCT5W5icgzEsMZVPgW&amp;ust=1643291659695000&amp;source=images&amp;cd=vfe&amp;ved=0CAwQjhxqFwoTCJC05tLIz_UCFQAAAAAdAAAAABAD</a:t>
            </a:r>
          </a:p>
          <a:p>
            <a:r>
              <a:rPr lang="en-GB" b="1" dirty="0"/>
              <a:t>References</a:t>
            </a:r>
          </a:p>
          <a:p>
            <a:pPr marL="230017" indent="-230017">
              <a:buAutoNum type="arabicParenR"/>
            </a:pPr>
            <a:endParaRPr lang="en-GB" b="0" dirty="0"/>
          </a:p>
          <a:p>
            <a:pPr marL="230017" indent="-230017">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16</a:t>
            </a:fld>
            <a:endParaRPr lang="en-US"/>
          </a:p>
        </p:txBody>
      </p:sp>
    </p:spTree>
    <p:extLst>
      <p:ext uri="{BB962C8B-B14F-4D97-AF65-F5344CB8AC3E}">
        <p14:creationId xmlns:p14="http://schemas.microsoft.com/office/powerpoint/2010/main" val="331555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p>
          <a:p>
            <a:r>
              <a:rPr lang="en-GB" b="1" dirty="0"/>
              <a:t>SafeShare Video Link: </a:t>
            </a:r>
            <a:r>
              <a:rPr lang="en-GB" b="0" dirty="0"/>
              <a:t>https://safeshare.tv/x/ss6217eda402f39</a:t>
            </a:r>
          </a:p>
          <a:p>
            <a:endParaRPr lang="en-GB" b="1" dirty="0"/>
          </a:p>
          <a:p>
            <a:r>
              <a:rPr lang="en-GB" b="1" dirty="0"/>
              <a:t>Images</a:t>
            </a:r>
          </a:p>
          <a:p>
            <a:pPr marL="228600" indent="-228600">
              <a:buAutoNum type="arabicParenR"/>
            </a:pPr>
            <a:r>
              <a:rPr lang="en-GB" b="0" dirty="0"/>
              <a:t>https://drive.google.com/file/d/1aq4LJ7oXkW64Wmnoymfy84fY2TmqR3FR/view</a:t>
            </a:r>
            <a:endParaRPr lang="en-GB" b="1" dirty="0"/>
          </a:p>
          <a:p>
            <a:endParaRPr lang="en-GB" b="1" dirty="0"/>
          </a:p>
          <a:p>
            <a:r>
              <a:rPr lang="en-GB" b="1" dirty="0"/>
              <a:t>References</a:t>
            </a:r>
          </a:p>
          <a:p>
            <a:pPr marL="230017" indent="-230017">
              <a:buAutoNum type="arabicParenR"/>
            </a:pPr>
            <a:r>
              <a:rPr lang="en-GB" b="0" dirty="0"/>
              <a:t>https://bdaily.co.uk/articles/2020/02/07/fleet-of-farming-robots-to-produced-in-Northumberland</a:t>
            </a:r>
          </a:p>
          <a:p>
            <a:pPr marL="230017" indent="-230017">
              <a:buAutoNum type="arabicParenR"/>
            </a:pPr>
            <a:r>
              <a:rPr lang="en-GB" b="0" dirty="0"/>
              <a:t>https://www.smallrobotcompany.com/press-releases/2020/2/7/small-robot-company-announces-robot-fleet-manufacture-with-tharsus</a:t>
            </a:r>
          </a:p>
          <a:p>
            <a:pPr marL="230017" indent="-230017">
              <a:buAutoNum type="arabicParenR"/>
            </a:pPr>
            <a:r>
              <a:rPr lang="en-GB" b="0" dirty="0"/>
              <a:t>https://infinity27.com/</a:t>
            </a:r>
          </a:p>
          <a:p>
            <a:pPr marL="230017" indent="-230017">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17</a:t>
            </a:fld>
            <a:endParaRPr lang="en-US"/>
          </a:p>
        </p:txBody>
      </p:sp>
    </p:spTree>
    <p:extLst>
      <p:ext uri="{BB962C8B-B14F-4D97-AF65-F5344CB8AC3E}">
        <p14:creationId xmlns:p14="http://schemas.microsoft.com/office/powerpoint/2010/main" val="275709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r>
              <a:rPr lang="en-GB" b="0" dirty="0"/>
              <a:t>Many North East schools use </a:t>
            </a:r>
            <a:r>
              <a:rPr lang="en-GB" b="0" dirty="0">
                <a:solidFill>
                  <a:schemeClr val="accent1"/>
                </a:solidFill>
              </a:rPr>
              <a:t>https://www.skillsbuilder.org/ </a:t>
            </a:r>
            <a:r>
              <a:rPr lang="en-GB" b="0" dirty="0"/>
              <a:t>to support this area of the curriculum.</a:t>
            </a:r>
          </a:p>
          <a:p>
            <a:endParaRPr lang="en-GB" b="1" dirty="0"/>
          </a:p>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18</a:t>
            </a:fld>
            <a:endParaRPr lang="en-US"/>
          </a:p>
        </p:txBody>
      </p:sp>
    </p:spTree>
    <p:extLst>
      <p:ext uri="{BB962C8B-B14F-4D97-AF65-F5344CB8AC3E}">
        <p14:creationId xmlns:p14="http://schemas.microsoft.com/office/powerpoint/2010/main" val="1372345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r>
              <a:rPr lang="en-GB" b="0" dirty="0"/>
              <a:t>Many North East schools use </a:t>
            </a:r>
            <a:r>
              <a:rPr lang="en-GB" b="0" dirty="0">
                <a:solidFill>
                  <a:schemeClr val="accent1"/>
                </a:solidFill>
              </a:rPr>
              <a:t>https://www.skillsbuilder.org/ </a:t>
            </a:r>
            <a:r>
              <a:rPr lang="en-GB" b="0" dirty="0"/>
              <a:t>to support this area of the curriculum.</a:t>
            </a:r>
          </a:p>
        </p:txBody>
      </p:sp>
      <p:sp>
        <p:nvSpPr>
          <p:cNvPr id="4" name="Slide Number Placeholder 3"/>
          <p:cNvSpPr>
            <a:spLocks noGrp="1"/>
          </p:cNvSpPr>
          <p:nvPr>
            <p:ph type="sldNum" sz="quarter" idx="5"/>
          </p:nvPr>
        </p:nvSpPr>
        <p:spPr/>
        <p:txBody>
          <a:bodyPr/>
          <a:lstStyle/>
          <a:p>
            <a:fld id="{E6BE8983-6ADB-074C-82EC-D9C11D0FB6F2}" type="slidenum">
              <a:rPr lang="en-US" smtClean="0"/>
              <a:t>19</a:t>
            </a:fld>
            <a:endParaRPr lang="en-US"/>
          </a:p>
        </p:txBody>
      </p:sp>
    </p:spTree>
    <p:extLst>
      <p:ext uri="{BB962C8B-B14F-4D97-AF65-F5344CB8AC3E}">
        <p14:creationId xmlns:p14="http://schemas.microsoft.com/office/powerpoint/2010/main" val="120764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28600" indent="-228600">
              <a:buAutoNum type="arabicParenR"/>
            </a:pPr>
            <a:r>
              <a:rPr lang="en-GB" b="0"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1499639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20</a:t>
            </a:fld>
            <a:endParaRPr lang="en-US"/>
          </a:p>
        </p:txBody>
      </p:sp>
    </p:spTree>
    <p:extLst>
      <p:ext uri="{BB962C8B-B14F-4D97-AF65-F5344CB8AC3E}">
        <p14:creationId xmlns:p14="http://schemas.microsoft.com/office/powerpoint/2010/main" val="134514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Icons8</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21</a:t>
            </a:fld>
            <a:endParaRPr lang="en-US"/>
          </a:p>
        </p:txBody>
      </p:sp>
    </p:spTree>
    <p:extLst>
      <p:ext uri="{BB962C8B-B14F-4D97-AF65-F5344CB8AC3E}">
        <p14:creationId xmlns:p14="http://schemas.microsoft.com/office/powerpoint/2010/main" val="1044093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22</a:t>
            </a:fld>
            <a:endParaRPr lang="en-US"/>
          </a:p>
        </p:txBody>
      </p:sp>
    </p:spTree>
    <p:extLst>
      <p:ext uri="{BB962C8B-B14F-4D97-AF65-F5344CB8AC3E}">
        <p14:creationId xmlns:p14="http://schemas.microsoft.com/office/powerpoint/2010/main" val="79486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Wearing the correct/appropriate clothing</a:t>
            </a:r>
          </a:p>
          <a:p>
            <a:r>
              <a:rPr lang="en-GB" b="0" dirty="0"/>
              <a:t>Timekeeping</a:t>
            </a:r>
          </a:p>
          <a:p>
            <a:r>
              <a:rPr lang="en-GB" b="0" dirty="0"/>
              <a:t>Good skills to fit the job</a:t>
            </a:r>
          </a:p>
          <a:p>
            <a:r>
              <a:rPr lang="en-GB" b="0" dirty="0"/>
              <a:t>Digital skills/literacy</a:t>
            </a:r>
          </a:p>
          <a:p>
            <a:endParaRPr lang="en-GB" b="1" dirty="0"/>
          </a:p>
          <a:p>
            <a:r>
              <a:rPr lang="en-GB" b="1" dirty="0"/>
              <a:t>Images</a:t>
            </a:r>
          </a:p>
          <a:p>
            <a:pPr marL="243037" indent="-243037">
              <a:buAutoNum type="arabicParenR"/>
            </a:pPr>
            <a:r>
              <a:rPr lang="en-GB" b="0" dirty="0" err="1"/>
              <a:t>Unsplash</a:t>
            </a:r>
            <a:r>
              <a:rPr lang="en-GB" b="0" dirty="0"/>
              <a:t> </a:t>
            </a:r>
          </a:p>
          <a:p>
            <a:endParaRPr lang="en-GB" b="1" dirty="0"/>
          </a:p>
          <a:p>
            <a:r>
              <a:rPr lang="en-GB" b="1" dirty="0"/>
              <a:t>References</a:t>
            </a:r>
          </a:p>
          <a:p>
            <a:pPr marL="230017" indent="-230017">
              <a:buAutoNum type="arabicParenR"/>
            </a:pPr>
            <a:r>
              <a:rPr lang="en-GB" b="0" dirty="0"/>
              <a:t>https://dictionary.cambridge.org/dictionary/english/employer</a:t>
            </a:r>
          </a:p>
          <a:p>
            <a:pPr marL="230017" indent="-230017">
              <a:buAutoNum type="arabicParenR"/>
            </a:pPr>
            <a:r>
              <a:rPr lang="en-GB" b="0" dirty="0"/>
              <a:t>https://dictionary.cambridge.org/dictionary/english/employee</a:t>
            </a:r>
          </a:p>
          <a:p>
            <a:pPr marL="230017" indent="-230017">
              <a:buAutoNum type="arabicParenR"/>
            </a:pPr>
            <a:endParaRPr lang="en-GB" b="1" dirty="0"/>
          </a:p>
          <a:p>
            <a:pPr marL="0" indent="0">
              <a:buNone/>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23</a:t>
            </a:fld>
            <a:endParaRPr lang="en-US"/>
          </a:p>
        </p:txBody>
      </p:sp>
    </p:spTree>
    <p:extLst>
      <p:ext uri="{BB962C8B-B14F-4D97-AF65-F5344CB8AC3E}">
        <p14:creationId xmlns:p14="http://schemas.microsoft.com/office/powerpoint/2010/main" val="1994990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b="0" dirty="0"/>
              <a:t>Health and safety</a:t>
            </a:r>
          </a:p>
          <a:p>
            <a:r>
              <a:rPr lang="en-GB" b="0" dirty="0"/>
              <a:t>A positive/healthy environment</a:t>
            </a:r>
          </a:p>
          <a:p>
            <a:r>
              <a:rPr lang="en-GB" b="0" dirty="0"/>
              <a:t>Clear holidays and working hours</a:t>
            </a:r>
          </a:p>
          <a:p>
            <a:r>
              <a:rPr lang="en-GB" b="0" dirty="0"/>
              <a:t>Fair/clear practices and policies</a:t>
            </a:r>
          </a:p>
          <a:p>
            <a:r>
              <a:rPr lang="en-GB" b="1" dirty="0"/>
              <a:t>Images</a:t>
            </a:r>
          </a:p>
          <a:p>
            <a:pPr marL="243037" indent="-243037">
              <a:buAutoNum type="arabicParenR"/>
            </a:pPr>
            <a:r>
              <a:rPr lang="en-GB" b="0" dirty="0" err="1"/>
              <a:t>Unsplash</a:t>
            </a:r>
            <a:r>
              <a:rPr lang="en-GB" b="0" dirty="0"/>
              <a:t> </a:t>
            </a:r>
          </a:p>
          <a:p>
            <a:endParaRPr lang="en-GB" b="1" dirty="0"/>
          </a:p>
          <a:p>
            <a:r>
              <a:rPr lang="en-GB" b="1" dirty="0"/>
              <a:t>References</a:t>
            </a:r>
          </a:p>
          <a:p>
            <a:pPr marL="230017" indent="-230017">
              <a:buAutoNum type="arabicParenR"/>
            </a:pPr>
            <a:r>
              <a:rPr lang="en-GB" b="0" dirty="0"/>
              <a:t>https://dictionary.cambridge.org/dictionary/english/employer</a:t>
            </a:r>
          </a:p>
          <a:p>
            <a:pPr marL="230017" indent="-230017">
              <a:buAutoNum type="arabicParenR"/>
            </a:pPr>
            <a:r>
              <a:rPr lang="en-GB" b="0" dirty="0"/>
              <a:t>https://dictionary.cambridge.org/dictionary/english/employee</a:t>
            </a:r>
          </a:p>
          <a:p>
            <a:pPr marL="230017" indent="-230017">
              <a:buAutoNum type="arabicParenR"/>
            </a:pPr>
            <a:endParaRPr lang="en-GB" b="1" dirty="0"/>
          </a:p>
          <a:p>
            <a:pPr marL="0" indent="0">
              <a:buNone/>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24</a:t>
            </a:fld>
            <a:endParaRPr lang="en-US"/>
          </a:p>
        </p:txBody>
      </p:sp>
    </p:spTree>
    <p:extLst>
      <p:ext uri="{BB962C8B-B14F-4D97-AF65-F5344CB8AC3E}">
        <p14:creationId xmlns:p14="http://schemas.microsoft.com/office/powerpoint/2010/main" val="2814101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28600" indent="-228600">
              <a:buAutoNum type="arabicParenR"/>
            </a:pPr>
            <a:r>
              <a:rPr lang="en-GB" b="0" dirty="0"/>
              <a:t>https://dictionary.cambridge.org/dictionary/english/career</a:t>
            </a:r>
          </a:p>
          <a:p>
            <a:pPr marL="228600" indent="-228600">
              <a:buAutoNum type="arabicParenR"/>
            </a:pPr>
            <a:r>
              <a:rPr lang="en-GB" b="0" dirty="0"/>
              <a:t>https://nationalcareers.service.gov.uk/</a:t>
            </a:r>
          </a:p>
        </p:txBody>
      </p:sp>
      <p:sp>
        <p:nvSpPr>
          <p:cNvPr id="4" name="Slide Number Placeholder 3"/>
          <p:cNvSpPr>
            <a:spLocks noGrp="1"/>
          </p:cNvSpPr>
          <p:nvPr>
            <p:ph type="sldNum" sz="quarter" idx="5"/>
          </p:nvPr>
        </p:nvSpPr>
        <p:spPr/>
        <p:txBody>
          <a:bodyPr/>
          <a:lstStyle/>
          <a:p>
            <a:fld id="{E6BE8983-6ADB-074C-82EC-D9C11D0FB6F2}" type="slidenum">
              <a:rPr lang="en-US" smtClean="0"/>
              <a:t>25</a:t>
            </a:fld>
            <a:endParaRPr lang="en-US"/>
          </a:p>
        </p:txBody>
      </p:sp>
    </p:spTree>
    <p:extLst>
      <p:ext uri="{BB962C8B-B14F-4D97-AF65-F5344CB8AC3E}">
        <p14:creationId xmlns:p14="http://schemas.microsoft.com/office/powerpoint/2010/main" val="427337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b="0" dirty="0"/>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341962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30017" indent="-230017">
              <a:buAutoNum type="arabicParenR"/>
            </a:pPr>
            <a:r>
              <a:rPr lang="en-GB" dirty="0"/>
              <a:t>http://www.lmiforall.org.uk/explore_lmi/</a:t>
            </a:r>
          </a:p>
          <a:p>
            <a:pPr marL="230017" indent="-230017">
              <a:buAutoNum type="arabicParenR"/>
            </a:pPr>
            <a:r>
              <a:rPr lang="en-GB" dirty="0"/>
              <a:t>https://www.lmiforall.org.uk/explore_lmi/learning-units/what-is-lmi/ - </a:t>
            </a:r>
            <a:r>
              <a:rPr lang="en-GB" b="1" dirty="0"/>
              <a:t>There is a YouTube video explaining LMI if needed on this page.  </a:t>
            </a:r>
          </a:p>
          <a:p>
            <a:pPr marL="230017" indent="-230017">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125468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30017" indent="-230017">
              <a:buAutoNum type="arabicParenR"/>
            </a:pPr>
            <a:r>
              <a:rPr lang="en-GB" dirty="0"/>
              <a:t>http://www.lmiforall.org.uk/explore_lmi/</a:t>
            </a:r>
          </a:p>
          <a:p>
            <a:pPr marL="230017" indent="-230017">
              <a:buAutoNum type="arabicParenR"/>
            </a:pPr>
            <a:r>
              <a:rPr lang="en-GB" dirty="0"/>
              <a:t>https://www.lmiforall.org.uk/explore_lmi/learning-units/what-is-lmi/ - </a:t>
            </a:r>
            <a:r>
              <a:rPr lang="en-GB" b="1" dirty="0"/>
              <a:t>There is a YouTube video explaining LMI if needed on this page.  </a:t>
            </a:r>
          </a:p>
          <a:p>
            <a:pPr marL="230017" indent="-230017">
              <a:buAutoNum type="arabicParenR"/>
            </a:pPr>
            <a:endParaRPr lang="en-GB" b="1" dirty="0"/>
          </a:p>
          <a:p>
            <a:r>
              <a:rPr lang="en-GB" b="1" dirty="0"/>
              <a:t>Images:</a:t>
            </a:r>
          </a:p>
          <a:p>
            <a:r>
              <a:rPr lang="en-GB" b="0" dirty="0"/>
              <a:t>1) NELEP</a:t>
            </a:r>
          </a:p>
          <a:p>
            <a:pPr marL="230017" indent="-230017">
              <a:buAutoNum type="arabicParenR"/>
            </a:pPr>
            <a:endParaRPr lang="en-GB" dirty="0"/>
          </a:p>
          <a:p>
            <a:pPr marL="230017" indent="-230017">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98098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234859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51734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r>
              <a:rPr lang="en-GB" b="1" dirty="0"/>
              <a:t>There are four Universities in the North East LEP and one in Tees Valley</a:t>
            </a:r>
          </a:p>
          <a:p>
            <a:r>
              <a:rPr lang="en-GB" b="1" dirty="0"/>
              <a:t>There are nine Further Education colleges and two sixth forms</a:t>
            </a:r>
          </a:p>
          <a:p>
            <a:r>
              <a:rPr lang="en-GB" b="1" dirty="0"/>
              <a:t>There are over 240 secondaries including SEND, PRU and Alternative Provision</a:t>
            </a:r>
          </a:p>
          <a:p>
            <a:r>
              <a:rPr lang="en-GB" b="1"/>
              <a:t>There are over seven hundred primaries</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4472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30017" indent="-230017">
              <a:buAutoNum type="arabicParenR"/>
            </a:pPr>
            <a:r>
              <a:rPr lang="en-GB" b="0" dirty="0" err="1"/>
              <a:t>Unsplash</a:t>
            </a:r>
            <a:endParaRPr lang="en-GB" b="0" dirty="0"/>
          </a:p>
          <a:p>
            <a:endParaRPr lang="en-GB" b="1" dirty="0"/>
          </a:p>
          <a:p>
            <a:r>
              <a:rPr lang="en-GB" b="1" dirty="0"/>
              <a:t>References</a:t>
            </a:r>
          </a:p>
          <a:p>
            <a:pPr marL="230017" indent="-230017">
              <a:buAutoNum type="arabicParenR"/>
            </a:pPr>
            <a:r>
              <a:rPr lang="en-GB" dirty="0"/>
              <a:t>https://www.northeastlep.co.uk/key-sectors/digital/</a:t>
            </a:r>
          </a:p>
          <a:p>
            <a:pPr marL="230017" indent="-230017">
              <a:buAutoNum type="arabicParenR"/>
            </a:pPr>
            <a:r>
              <a:rPr lang="en-GB" dirty="0"/>
              <a:t>https://www.northeastlep.co.uk/key-sectors/advanced-manufacturing/</a:t>
            </a:r>
          </a:p>
          <a:p>
            <a:pPr marL="230017" indent="-230017">
              <a:buAutoNum type="arabicParenR"/>
            </a:pPr>
            <a:r>
              <a:rPr lang="en-GB" dirty="0"/>
              <a:t>https://www.northeastlep.co.uk/key-sectors/energy/</a:t>
            </a:r>
          </a:p>
          <a:p>
            <a:pPr marL="230017" indent="-230017">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1109287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hyperlink" Target="https://safeshare.tv/x/McUhua_gnpw"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jpg"/><Relationship Id="rId7" Type="http://schemas.openxmlformats.org/officeDocument/2006/relationships/hyperlink" Target="https://safeshare.tv/x/McUhua_gnp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6.png"/><Relationship Id="rId4" Type="http://schemas.openxmlformats.org/officeDocument/2006/relationships/hyperlink" Target="https://safeshare.tv/x/BaJSciOb2nI"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infinity27.com/" TargetMode="External"/><Relationship Id="rId3" Type="http://schemas.openxmlformats.org/officeDocument/2006/relationships/image" Target="../media/image1.jpg"/><Relationship Id="rId7" Type="http://schemas.openxmlformats.org/officeDocument/2006/relationships/hyperlink" Target="https://safeshare.tv/x/McUhua_gnp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8.jpeg"/><Relationship Id="rId4" Type="http://schemas.openxmlformats.org/officeDocument/2006/relationships/hyperlink" Target="https://safeshare.tv/x/ss6217eda402f39" TargetMode="External"/><Relationship Id="rId9" Type="http://schemas.openxmlformats.org/officeDocument/2006/relationships/image" Target="../media/image49.jpeg"/></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jp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7.png"/><Relationship Id="rId9" Type="http://schemas.openxmlformats.org/officeDocument/2006/relationships/image" Target="../media/image54.jpeg"/></Relationships>
</file>

<file path=ppt/slides/_rels/slide1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1.jp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7.png"/><Relationship Id="rId9" Type="http://schemas.openxmlformats.org/officeDocument/2006/relationships/image" Target="../media/image62.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1.jpg"/><Relationship Id="rId7" Type="http://schemas.openxmlformats.org/officeDocument/2006/relationships/image" Target="../media/image7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9.png"/><Relationship Id="rId4" Type="http://schemas.openxmlformats.org/officeDocument/2006/relationships/image" Target="../media/image68.jpeg"/><Relationship Id="rId9" Type="http://schemas.openxmlformats.org/officeDocument/2006/relationships/image" Target="../media/image7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1.jpg"/><Relationship Id="rId7" Type="http://schemas.openxmlformats.org/officeDocument/2006/relationships/image" Target="../media/image82.jpeg"/><Relationship Id="rId12" Type="http://schemas.openxmlformats.org/officeDocument/2006/relationships/image" Target="../media/image8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hyperlink" Target="https://nationalcareers.service.gov.uk/contact-us" TargetMode="External"/><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5.png"/><Relationship Id="rId9" Type="http://schemas.openxmlformats.org/officeDocument/2006/relationships/image" Target="../media/image84.jpe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0.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6.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jp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6.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jp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jp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6.pn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DA139FD-3A18-49A3-91E6-F6234F6B1A8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3">
            <a:extLst>
              <a:ext uri="{FF2B5EF4-FFF2-40B4-BE49-F238E27FC236}">
                <a16:creationId xmlns:a16="http://schemas.microsoft.com/office/drawing/2014/main" id="{4B0B81B0-FFB6-4985-BEA7-DB09C43CCC7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7" name="Title 1">
            <a:extLst>
              <a:ext uri="{FF2B5EF4-FFF2-40B4-BE49-F238E27FC236}">
                <a16:creationId xmlns:a16="http://schemas.microsoft.com/office/drawing/2014/main" id="{E9FF059C-B0AC-41B1-BB4C-97EAB22AC205}"/>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8" name="Title 1">
            <a:extLst>
              <a:ext uri="{FF2B5EF4-FFF2-40B4-BE49-F238E27FC236}">
                <a16:creationId xmlns:a16="http://schemas.microsoft.com/office/drawing/2014/main" id="{E629037D-2087-4B3D-8F30-DAE2F63D2E78}"/>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Exo 2" pitchFamily="2"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400" dirty="0">
                <a:solidFill>
                  <a:srgbClr val="8D0E57"/>
                </a:solidFill>
                <a:latin typeface="Arial" panose="020B0604020202020204" pitchFamily="34" charset="0"/>
                <a:cs typeface="Arial" panose="020B0604020202020204" pitchFamily="34" charset="0"/>
              </a:rPr>
              <a:t>The world of work in the North East </a:t>
            </a:r>
          </a:p>
          <a:p>
            <a:pPr algn="l"/>
            <a:r>
              <a:rPr lang="en-GB" sz="2400" dirty="0">
                <a:solidFill>
                  <a:srgbClr val="8D0E57"/>
                </a:solidFill>
                <a:latin typeface="Arial" panose="020B0604020202020204" pitchFamily="34" charset="0"/>
                <a:cs typeface="Arial" panose="020B0604020202020204" pitchFamily="34" charset="0"/>
              </a:rPr>
              <a:t>Y7 Lesson</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5C18AA-D0EB-4C68-B504-106102CF5E64}"/>
              </a:ext>
            </a:extLst>
          </p:cNvPr>
          <p:cNvSpPr/>
          <p:nvPr/>
        </p:nvSpPr>
        <p:spPr>
          <a:xfrm>
            <a:off x="8435845" y="1272747"/>
            <a:ext cx="3292386" cy="95183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On your own or in a pair, choose the right answer to fill the gap!</a:t>
            </a:r>
          </a:p>
        </p:txBody>
      </p:sp>
      <p:sp>
        <p:nvSpPr>
          <p:cNvPr id="49" name="TextBox 13">
            <a:extLst>
              <a:ext uri="{FF2B5EF4-FFF2-40B4-BE49-F238E27FC236}">
                <a16:creationId xmlns:a16="http://schemas.microsoft.com/office/drawing/2014/main" id="{975770F4-2357-49F8-876B-98421DAC8B3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51" name="Pentagon 20">
            <a:extLst>
              <a:ext uri="{FF2B5EF4-FFF2-40B4-BE49-F238E27FC236}">
                <a16:creationId xmlns:a16="http://schemas.microsoft.com/office/drawing/2014/main" id="{39A5BCB4-232D-4B00-9404-46F3DBB22C99}"/>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54" name="Picture 4" descr="New Career Development Framework">
            <a:extLst>
              <a:ext uri="{FF2B5EF4-FFF2-40B4-BE49-F238E27FC236}">
                <a16:creationId xmlns:a16="http://schemas.microsoft.com/office/drawing/2014/main" id="{D18A38B4-1243-4E50-99CB-4724563743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6" name="Picture 2" descr="green and white number 2">
            <a:extLst>
              <a:ext uri="{FF2B5EF4-FFF2-40B4-BE49-F238E27FC236}">
                <a16:creationId xmlns:a16="http://schemas.microsoft.com/office/drawing/2014/main" id="{3D58BF5C-B84B-4894-A39B-262A082BC0A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63769" y="1259579"/>
            <a:ext cx="7680032" cy="43533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150AE90A-9FD6-4BAF-A5A1-E2A1B8AD5C02}"/>
              </a:ext>
            </a:extLst>
          </p:cNvPr>
          <p:cNvSpPr/>
          <p:nvPr/>
        </p:nvSpPr>
        <p:spPr>
          <a:xfrm>
            <a:off x="8435845" y="2556221"/>
            <a:ext cx="702060" cy="702060"/>
          </a:xfrm>
          <a:prstGeom prst="ellipse">
            <a:avLst/>
          </a:prstGeom>
          <a:solidFill>
            <a:srgbClr val="202C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A</a:t>
            </a:r>
          </a:p>
        </p:txBody>
      </p:sp>
      <p:sp>
        <p:nvSpPr>
          <p:cNvPr id="19" name="Oval 18">
            <a:extLst>
              <a:ext uri="{FF2B5EF4-FFF2-40B4-BE49-F238E27FC236}">
                <a16:creationId xmlns:a16="http://schemas.microsoft.com/office/drawing/2014/main" id="{F21F3655-2F83-4025-924C-9BC68B25555C}"/>
              </a:ext>
            </a:extLst>
          </p:cNvPr>
          <p:cNvSpPr/>
          <p:nvPr/>
        </p:nvSpPr>
        <p:spPr>
          <a:xfrm>
            <a:off x="8435845" y="3556471"/>
            <a:ext cx="702060" cy="702060"/>
          </a:xfrm>
          <a:prstGeom prst="ellipse">
            <a:avLst/>
          </a:prstGeom>
          <a:solidFill>
            <a:srgbClr val="0F63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B</a:t>
            </a:r>
          </a:p>
        </p:txBody>
      </p:sp>
      <p:sp>
        <p:nvSpPr>
          <p:cNvPr id="20" name="Oval 19">
            <a:extLst>
              <a:ext uri="{FF2B5EF4-FFF2-40B4-BE49-F238E27FC236}">
                <a16:creationId xmlns:a16="http://schemas.microsoft.com/office/drawing/2014/main" id="{1C7C6C49-03FB-4499-A01E-EC67248789E5}"/>
              </a:ext>
            </a:extLst>
          </p:cNvPr>
          <p:cNvSpPr/>
          <p:nvPr/>
        </p:nvSpPr>
        <p:spPr>
          <a:xfrm>
            <a:off x="8435845" y="4556722"/>
            <a:ext cx="702060" cy="702060"/>
          </a:xfrm>
          <a:prstGeom prst="ellipse">
            <a:avLst/>
          </a:prstGeom>
          <a:solidFill>
            <a:srgbClr val="64BAD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C</a:t>
            </a:r>
          </a:p>
        </p:txBody>
      </p:sp>
      <p:sp>
        <p:nvSpPr>
          <p:cNvPr id="3" name="TextBox 2">
            <a:extLst>
              <a:ext uri="{FF2B5EF4-FFF2-40B4-BE49-F238E27FC236}">
                <a16:creationId xmlns:a16="http://schemas.microsoft.com/office/drawing/2014/main" id="{457F308C-8619-4C48-91F1-5A33188E9CED}"/>
              </a:ext>
            </a:extLst>
          </p:cNvPr>
          <p:cNvSpPr txBox="1"/>
          <p:nvPr/>
        </p:nvSpPr>
        <p:spPr>
          <a:xfrm>
            <a:off x="9364649" y="2668724"/>
            <a:ext cx="847516" cy="477054"/>
          </a:xfrm>
          <a:prstGeom prst="rect">
            <a:avLst/>
          </a:prstGeom>
          <a:noFill/>
        </p:spPr>
        <p:txBody>
          <a:bodyPr wrap="square" rtlCol="0" anchor="ctr">
            <a:spAutoFit/>
          </a:bodyPr>
          <a:lstStyle/>
          <a:p>
            <a:r>
              <a:rPr lang="en-GB" sz="2500" b="1" dirty="0">
                <a:latin typeface="Century Gothic" panose="020B0502020202020204" pitchFamily="34" charset="0"/>
              </a:rPr>
              <a:t>26%</a:t>
            </a:r>
          </a:p>
        </p:txBody>
      </p:sp>
      <p:sp>
        <p:nvSpPr>
          <p:cNvPr id="25" name="TextBox 24">
            <a:extLst>
              <a:ext uri="{FF2B5EF4-FFF2-40B4-BE49-F238E27FC236}">
                <a16:creationId xmlns:a16="http://schemas.microsoft.com/office/drawing/2014/main" id="{2B8BE3C1-1AA1-4F34-ADE2-294622E0E1E3}"/>
              </a:ext>
            </a:extLst>
          </p:cNvPr>
          <p:cNvSpPr txBox="1"/>
          <p:nvPr/>
        </p:nvSpPr>
        <p:spPr>
          <a:xfrm>
            <a:off x="9364649" y="3668974"/>
            <a:ext cx="847516" cy="477054"/>
          </a:xfrm>
          <a:prstGeom prst="rect">
            <a:avLst/>
          </a:prstGeom>
          <a:noFill/>
        </p:spPr>
        <p:txBody>
          <a:bodyPr wrap="square" rtlCol="0" anchor="ctr">
            <a:spAutoFit/>
          </a:bodyPr>
          <a:lstStyle/>
          <a:p>
            <a:r>
              <a:rPr lang="en-GB" sz="2500" b="1" dirty="0">
                <a:latin typeface="Century Gothic" panose="020B0502020202020204" pitchFamily="34" charset="0"/>
              </a:rPr>
              <a:t>52%</a:t>
            </a:r>
          </a:p>
        </p:txBody>
      </p:sp>
      <p:sp>
        <p:nvSpPr>
          <p:cNvPr id="26" name="TextBox 25">
            <a:extLst>
              <a:ext uri="{FF2B5EF4-FFF2-40B4-BE49-F238E27FC236}">
                <a16:creationId xmlns:a16="http://schemas.microsoft.com/office/drawing/2014/main" id="{70CEAF63-342F-4FE2-B3BB-B471E6EC56E6}"/>
              </a:ext>
            </a:extLst>
          </p:cNvPr>
          <p:cNvSpPr txBox="1"/>
          <p:nvPr/>
        </p:nvSpPr>
        <p:spPr>
          <a:xfrm>
            <a:off x="9364649" y="4669225"/>
            <a:ext cx="847516" cy="477054"/>
          </a:xfrm>
          <a:prstGeom prst="rect">
            <a:avLst/>
          </a:prstGeom>
          <a:noFill/>
        </p:spPr>
        <p:txBody>
          <a:bodyPr wrap="square" rtlCol="0" anchor="ctr">
            <a:spAutoFit/>
          </a:bodyPr>
          <a:lstStyle/>
          <a:p>
            <a:r>
              <a:rPr lang="en-GB" sz="2500" b="1" dirty="0">
                <a:latin typeface="Century Gothic" panose="020B0502020202020204" pitchFamily="34" charset="0"/>
              </a:rPr>
              <a:t>78%</a:t>
            </a:r>
          </a:p>
        </p:txBody>
      </p:sp>
      <p:sp>
        <p:nvSpPr>
          <p:cNvPr id="29" name="Rectangle: Rounded Corners 28">
            <a:extLst>
              <a:ext uri="{FF2B5EF4-FFF2-40B4-BE49-F238E27FC236}">
                <a16:creationId xmlns:a16="http://schemas.microsoft.com/office/drawing/2014/main" id="{F8834B5F-7391-4436-BB5E-49AAC3A883F8}"/>
              </a:ext>
            </a:extLst>
          </p:cNvPr>
          <p:cNvSpPr/>
          <p:nvPr/>
        </p:nvSpPr>
        <p:spPr>
          <a:xfrm>
            <a:off x="694457" y="4449012"/>
            <a:ext cx="7218655" cy="91747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ea typeface="Helvetica Neue" panose="02000503000000020004" pitchFamily="2" charset="0"/>
                <a:cs typeface="Arial" panose="020B0604020202020204" pitchFamily="34" charset="0"/>
              </a:rPr>
              <a:t>_______% of all electric cars made in the UK are produced in the North East.</a:t>
            </a:r>
          </a:p>
        </p:txBody>
      </p:sp>
      <p:sp>
        <p:nvSpPr>
          <p:cNvPr id="15" name="Shape 114">
            <a:extLst>
              <a:ext uri="{FF2B5EF4-FFF2-40B4-BE49-F238E27FC236}">
                <a16:creationId xmlns:a16="http://schemas.microsoft.com/office/drawing/2014/main" id="{51C2EF53-D1A1-4A10-A516-4F20F375015F}"/>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1157265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TextBox 13">
            <a:extLst>
              <a:ext uri="{FF2B5EF4-FFF2-40B4-BE49-F238E27FC236}">
                <a16:creationId xmlns:a16="http://schemas.microsoft.com/office/drawing/2014/main" id="{975770F4-2357-49F8-876B-98421DAC8B3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51" name="Pentagon 20">
            <a:extLst>
              <a:ext uri="{FF2B5EF4-FFF2-40B4-BE49-F238E27FC236}">
                <a16:creationId xmlns:a16="http://schemas.microsoft.com/office/drawing/2014/main" id="{39A5BCB4-232D-4B00-9404-46F3DBB22C99}"/>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54" name="Picture 4" descr="New Career Development Framework">
            <a:extLst>
              <a:ext uri="{FF2B5EF4-FFF2-40B4-BE49-F238E27FC236}">
                <a16:creationId xmlns:a16="http://schemas.microsoft.com/office/drawing/2014/main" id="{D18A38B4-1243-4E50-99CB-4724563743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08EC11B8-2F16-4293-893A-7268D2DE3143}"/>
              </a:ext>
            </a:extLst>
          </p:cNvPr>
          <p:cNvSpPr/>
          <p:nvPr/>
        </p:nvSpPr>
        <p:spPr>
          <a:xfrm>
            <a:off x="463769" y="1277481"/>
            <a:ext cx="3292386" cy="95183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On your own or in a pair, choose the right answer to fill the gap!</a:t>
            </a:r>
          </a:p>
        </p:txBody>
      </p:sp>
      <p:sp>
        <p:nvSpPr>
          <p:cNvPr id="15" name="Oval 14">
            <a:extLst>
              <a:ext uri="{FF2B5EF4-FFF2-40B4-BE49-F238E27FC236}">
                <a16:creationId xmlns:a16="http://schemas.microsoft.com/office/drawing/2014/main" id="{4C6F2E53-35E0-4B1D-91D4-D1DF5F64678B}"/>
              </a:ext>
            </a:extLst>
          </p:cNvPr>
          <p:cNvSpPr/>
          <p:nvPr/>
        </p:nvSpPr>
        <p:spPr>
          <a:xfrm>
            <a:off x="463769" y="2560955"/>
            <a:ext cx="702060" cy="702060"/>
          </a:xfrm>
          <a:prstGeom prst="ellipse">
            <a:avLst/>
          </a:prstGeom>
          <a:solidFill>
            <a:srgbClr val="202C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A</a:t>
            </a:r>
          </a:p>
        </p:txBody>
      </p:sp>
      <p:sp>
        <p:nvSpPr>
          <p:cNvPr id="16" name="Oval 15">
            <a:extLst>
              <a:ext uri="{FF2B5EF4-FFF2-40B4-BE49-F238E27FC236}">
                <a16:creationId xmlns:a16="http://schemas.microsoft.com/office/drawing/2014/main" id="{B219E9F2-8B8F-4B56-A6BE-B4DCA44CF7E1}"/>
              </a:ext>
            </a:extLst>
          </p:cNvPr>
          <p:cNvSpPr/>
          <p:nvPr/>
        </p:nvSpPr>
        <p:spPr>
          <a:xfrm>
            <a:off x="463769" y="3561205"/>
            <a:ext cx="702060" cy="702060"/>
          </a:xfrm>
          <a:prstGeom prst="ellipse">
            <a:avLst/>
          </a:prstGeom>
          <a:solidFill>
            <a:srgbClr val="0F63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B</a:t>
            </a:r>
          </a:p>
        </p:txBody>
      </p:sp>
      <p:sp>
        <p:nvSpPr>
          <p:cNvPr id="17" name="Oval 16">
            <a:extLst>
              <a:ext uri="{FF2B5EF4-FFF2-40B4-BE49-F238E27FC236}">
                <a16:creationId xmlns:a16="http://schemas.microsoft.com/office/drawing/2014/main" id="{E7B6910B-3A65-41EB-AEF9-94377AF795C1}"/>
              </a:ext>
            </a:extLst>
          </p:cNvPr>
          <p:cNvSpPr/>
          <p:nvPr/>
        </p:nvSpPr>
        <p:spPr>
          <a:xfrm>
            <a:off x="463769" y="4561456"/>
            <a:ext cx="702060" cy="702060"/>
          </a:xfrm>
          <a:prstGeom prst="ellipse">
            <a:avLst/>
          </a:prstGeom>
          <a:solidFill>
            <a:srgbClr val="64BAD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C</a:t>
            </a:r>
          </a:p>
        </p:txBody>
      </p:sp>
      <p:sp>
        <p:nvSpPr>
          <p:cNvPr id="18" name="TextBox 17">
            <a:extLst>
              <a:ext uri="{FF2B5EF4-FFF2-40B4-BE49-F238E27FC236}">
                <a16:creationId xmlns:a16="http://schemas.microsoft.com/office/drawing/2014/main" id="{5AAA920A-FBCD-4685-930A-5A73BEAF9A45}"/>
              </a:ext>
            </a:extLst>
          </p:cNvPr>
          <p:cNvSpPr txBox="1"/>
          <p:nvPr/>
        </p:nvSpPr>
        <p:spPr>
          <a:xfrm>
            <a:off x="1392572" y="2673458"/>
            <a:ext cx="1678173" cy="477054"/>
          </a:xfrm>
          <a:prstGeom prst="rect">
            <a:avLst/>
          </a:prstGeom>
          <a:noFill/>
        </p:spPr>
        <p:txBody>
          <a:bodyPr wrap="square" rtlCol="0" anchor="ctr">
            <a:spAutoFit/>
          </a:bodyPr>
          <a:lstStyle/>
          <a:p>
            <a:r>
              <a:rPr lang="en-GB" sz="2500" b="1" dirty="0">
                <a:latin typeface="Century Gothic" panose="020B0502020202020204" pitchFamily="34" charset="0"/>
              </a:rPr>
              <a:t>10,000</a:t>
            </a:r>
          </a:p>
        </p:txBody>
      </p:sp>
      <p:sp>
        <p:nvSpPr>
          <p:cNvPr id="21" name="TextBox 20">
            <a:extLst>
              <a:ext uri="{FF2B5EF4-FFF2-40B4-BE49-F238E27FC236}">
                <a16:creationId xmlns:a16="http://schemas.microsoft.com/office/drawing/2014/main" id="{0560AC4B-F64D-40E6-9B2A-167F4F6953F7}"/>
              </a:ext>
            </a:extLst>
          </p:cNvPr>
          <p:cNvSpPr txBox="1"/>
          <p:nvPr/>
        </p:nvSpPr>
        <p:spPr>
          <a:xfrm>
            <a:off x="1392572" y="3673708"/>
            <a:ext cx="1678173" cy="477054"/>
          </a:xfrm>
          <a:prstGeom prst="rect">
            <a:avLst/>
          </a:prstGeom>
          <a:noFill/>
        </p:spPr>
        <p:txBody>
          <a:bodyPr wrap="square" rtlCol="0" anchor="ctr">
            <a:spAutoFit/>
          </a:bodyPr>
          <a:lstStyle/>
          <a:p>
            <a:r>
              <a:rPr lang="en-GB" sz="2500" b="1" dirty="0">
                <a:latin typeface="Century Gothic" panose="020B0502020202020204" pitchFamily="34" charset="0"/>
              </a:rPr>
              <a:t>29,000</a:t>
            </a:r>
          </a:p>
        </p:txBody>
      </p:sp>
      <p:sp>
        <p:nvSpPr>
          <p:cNvPr id="22" name="TextBox 21">
            <a:extLst>
              <a:ext uri="{FF2B5EF4-FFF2-40B4-BE49-F238E27FC236}">
                <a16:creationId xmlns:a16="http://schemas.microsoft.com/office/drawing/2014/main" id="{5349D35D-CAF3-478A-9620-89BB8F20A393}"/>
              </a:ext>
            </a:extLst>
          </p:cNvPr>
          <p:cNvSpPr txBox="1"/>
          <p:nvPr/>
        </p:nvSpPr>
        <p:spPr>
          <a:xfrm>
            <a:off x="1392572" y="4673959"/>
            <a:ext cx="1678173" cy="477054"/>
          </a:xfrm>
          <a:prstGeom prst="rect">
            <a:avLst/>
          </a:prstGeom>
          <a:noFill/>
        </p:spPr>
        <p:txBody>
          <a:bodyPr wrap="square" rtlCol="0" anchor="ctr">
            <a:spAutoFit/>
          </a:bodyPr>
          <a:lstStyle/>
          <a:p>
            <a:r>
              <a:rPr lang="en-GB" sz="2500" b="1" dirty="0">
                <a:latin typeface="Century Gothic" panose="020B0502020202020204" pitchFamily="34" charset="0"/>
              </a:rPr>
              <a:t>45,000</a:t>
            </a:r>
          </a:p>
        </p:txBody>
      </p:sp>
      <p:pic>
        <p:nvPicPr>
          <p:cNvPr id="24" name="Picture 4" descr="white robot near brown wall">
            <a:extLst>
              <a:ext uri="{FF2B5EF4-FFF2-40B4-BE49-F238E27FC236}">
                <a16:creationId xmlns:a16="http://schemas.microsoft.com/office/drawing/2014/main" id="{1A7614F9-DE85-44E2-8061-48BAAD1A3469}"/>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048199" y="1286413"/>
            <a:ext cx="7680033" cy="433971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Rectangle: Rounded Corners 34">
            <a:extLst>
              <a:ext uri="{FF2B5EF4-FFF2-40B4-BE49-F238E27FC236}">
                <a16:creationId xmlns:a16="http://schemas.microsoft.com/office/drawing/2014/main" id="{FBB23F98-55D6-4452-B908-3E1C87D9AACE}"/>
              </a:ext>
            </a:extLst>
          </p:cNvPr>
          <p:cNvSpPr/>
          <p:nvPr/>
        </p:nvSpPr>
        <p:spPr>
          <a:xfrm>
            <a:off x="4278887" y="4453746"/>
            <a:ext cx="7218655" cy="917479"/>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ea typeface="Helvetica Neue" panose="02000503000000020004" pitchFamily="2" charset="0"/>
                <a:cs typeface="Arial" panose="020B0604020202020204" pitchFamily="34" charset="0"/>
              </a:rPr>
              <a:t>There are _________ people employed in the North East in IT and digital industries</a:t>
            </a:r>
          </a:p>
        </p:txBody>
      </p:sp>
      <p:sp>
        <p:nvSpPr>
          <p:cNvPr id="19" name="Shape 114">
            <a:extLst>
              <a:ext uri="{FF2B5EF4-FFF2-40B4-BE49-F238E27FC236}">
                <a16:creationId xmlns:a16="http://schemas.microsoft.com/office/drawing/2014/main" id="{7AFA79BA-5A81-4603-B99D-C9DC72B43689}"/>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178109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Picture 6" descr="three round white wooden tables">
            <a:extLst>
              <a:ext uri="{FF2B5EF4-FFF2-40B4-BE49-F238E27FC236}">
                <a16:creationId xmlns:a16="http://schemas.microsoft.com/office/drawing/2014/main" id="{21389603-6285-4A1D-972A-9F9EEA65CCCE}"/>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3769" y="1256611"/>
            <a:ext cx="7680032" cy="43563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C65C18AA-D0EB-4C68-B504-106102CF5E64}"/>
              </a:ext>
            </a:extLst>
          </p:cNvPr>
          <p:cNvSpPr/>
          <p:nvPr/>
        </p:nvSpPr>
        <p:spPr>
          <a:xfrm>
            <a:off x="8435845" y="1272747"/>
            <a:ext cx="3292386" cy="95183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On your own or in a pair, choose the right answer to fill the gap!</a:t>
            </a:r>
          </a:p>
        </p:txBody>
      </p:sp>
      <p:sp>
        <p:nvSpPr>
          <p:cNvPr id="49" name="TextBox 13">
            <a:extLst>
              <a:ext uri="{FF2B5EF4-FFF2-40B4-BE49-F238E27FC236}">
                <a16:creationId xmlns:a16="http://schemas.microsoft.com/office/drawing/2014/main" id="{975770F4-2357-49F8-876B-98421DAC8B3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51" name="Pentagon 20">
            <a:extLst>
              <a:ext uri="{FF2B5EF4-FFF2-40B4-BE49-F238E27FC236}">
                <a16:creationId xmlns:a16="http://schemas.microsoft.com/office/drawing/2014/main" id="{39A5BCB4-232D-4B00-9404-46F3DBB22C99}"/>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54" name="Picture 4" descr="New Career Development Framework">
            <a:extLst>
              <a:ext uri="{FF2B5EF4-FFF2-40B4-BE49-F238E27FC236}">
                <a16:creationId xmlns:a16="http://schemas.microsoft.com/office/drawing/2014/main" id="{D18A38B4-1243-4E50-99CB-4724563743D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150AE90A-9FD6-4BAF-A5A1-E2A1B8AD5C02}"/>
              </a:ext>
            </a:extLst>
          </p:cNvPr>
          <p:cNvSpPr/>
          <p:nvPr/>
        </p:nvSpPr>
        <p:spPr>
          <a:xfrm>
            <a:off x="8435845" y="2556221"/>
            <a:ext cx="702060" cy="702060"/>
          </a:xfrm>
          <a:prstGeom prst="ellipse">
            <a:avLst/>
          </a:prstGeom>
          <a:solidFill>
            <a:srgbClr val="202C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A</a:t>
            </a:r>
          </a:p>
        </p:txBody>
      </p:sp>
      <p:sp>
        <p:nvSpPr>
          <p:cNvPr id="19" name="Oval 18">
            <a:extLst>
              <a:ext uri="{FF2B5EF4-FFF2-40B4-BE49-F238E27FC236}">
                <a16:creationId xmlns:a16="http://schemas.microsoft.com/office/drawing/2014/main" id="{F21F3655-2F83-4025-924C-9BC68B25555C}"/>
              </a:ext>
            </a:extLst>
          </p:cNvPr>
          <p:cNvSpPr/>
          <p:nvPr/>
        </p:nvSpPr>
        <p:spPr>
          <a:xfrm>
            <a:off x="8435845" y="3556471"/>
            <a:ext cx="702060" cy="702060"/>
          </a:xfrm>
          <a:prstGeom prst="ellipse">
            <a:avLst/>
          </a:prstGeom>
          <a:solidFill>
            <a:srgbClr val="0F63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B</a:t>
            </a:r>
          </a:p>
        </p:txBody>
      </p:sp>
      <p:sp>
        <p:nvSpPr>
          <p:cNvPr id="20" name="Oval 19">
            <a:extLst>
              <a:ext uri="{FF2B5EF4-FFF2-40B4-BE49-F238E27FC236}">
                <a16:creationId xmlns:a16="http://schemas.microsoft.com/office/drawing/2014/main" id="{1C7C6C49-03FB-4499-A01E-EC67248789E5}"/>
              </a:ext>
            </a:extLst>
          </p:cNvPr>
          <p:cNvSpPr/>
          <p:nvPr/>
        </p:nvSpPr>
        <p:spPr>
          <a:xfrm>
            <a:off x="8435845" y="4556722"/>
            <a:ext cx="702060" cy="702060"/>
          </a:xfrm>
          <a:prstGeom prst="ellipse">
            <a:avLst/>
          </a:prstGeom>
          <a:solidFill>
            <a:srgbClr val="64BAD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C</a:t>
            </a:r>
          </a:p>
        </p:txBody>
      </p:sp>
      <p:sp>
        <p:nvSpPr>
          <p:cNvPr id="3" name="TextBox 2">
            <a:extLst>
              <a:ext uri="{FF2B5EF4-FFF2-40B4-BE49-F238E27FC236}">
                <a16:creationId xmlns:a16="http://schemas.microsoft.com/office/drawing/2014/main" id="{457F308C-8619-4C48-91F1-5A33188E9CED}"/>
              </a:ext>
            </a:extLst>
          </p:cNvPr>
          <p:cNvSpPr txBox="1"/>
          <p:nvPr/>
        </p:nvSpPr>
        <p:spPr>
          <a:xfrm>
            <a:off x="9364649" y="2668724"/>
            <a:ext cx="1444378" cy="477054"/>
          </a:xfrm>
          <a:prstGeom prst="rect">
            <a:avLst/>
          </a:prstGeom>
          <a:noFill/>
        </p:spPr>
        <p:txBody>
          <a:bodyPr wrap="square" rtlCol="0" anchor="ctr">
            <a:spAutoFit/>
          </a:bodyPr>
          <a:lstStyle/>
          <a:p>
            <a:r>
              <a:rPr lang="en-GB" sz="2500" b="1" dirty="0">
                <a:latin typeface="Century Gothic" panose="020B0502020202020204" pitchFamily="34" charset="0"/>
              </a:rPr>
              <a:t>81,000</a:t>
            </a:r>
          </a:p>
        </p:txBody>
      </p:sp>
      <p:sp>
        <p:nvSpPr>
          <p:cNvPr id="25" name="TextBox 24">
            <a:extLst>
              <a:ext uri="{FF2B5EF4-FFF2-40B4-BE49-F238E27FC236}">
                <a16:creationId xmlns:a16="http://schemas.microsoft.com/office/drawing/2014/main" id="{2B8BE3C1-1AA1-4F34-ADE2-294622E0E1E3}"/>
              </a:ext>
            </a:extLst>
          </p:cNvPr>
          <p:cNvSpPr txBox="1"/>
          <p:nvPr/>
        </p:nvSpPr>
        <p:spPr>
          <a:xfrm>
            <a:off x="9364649" y="3668974"/>
            <a:ext cx="1444378" cy="477054"/>
          </a:xfrm>
          <a:prstGeom prst="rect">
            <a:avLst/>
          </a:prstGeom>
          <a:noFill/>
        </p:spPr>
        <p:txBody>
          <a:bodyPr wrap="square" rtlCol="0" anchor="ctr">
            <a:spAutoFit/>
          </a:bodyPr>
          <a:lstStyle/>
          <a:p>
            <a:r>
              <a:rPr lang="en-GB" sz="2500" b="1" dirty="0">
                <a:latin typeface="Century Gothic" panose="020B0502020202020204" pitchFamily="34" charset="0"/>
              </a:rPr>
              <a:t>110,000</a:t>
            </a:r>
          </a:p>
        </p:txBody>
      </p:sp>
      <p:sp>
        <p:nvSpPr>
          <p:cNvPr id="26" name="TextBox 25">
            <a:extLst>
              <a:ext uri="{FF2B5EF4-FFF2-40B4-BE49-F238E27FC236}">
                <a16:creationId xmlns:a16="http://schemas.microsoft.com/office/drawing/2014/main" id="{70CEAF63-342F-4FE2-B3BB-B471E6EC56E6}"/>
              </a:ext>
            </a:extLst>
          </p:cNvPr>
          <p:cNvSpPr txBox="1"/>
          <p:nvPr/>
        </p:nvSpPr>
        <p:spPr>
          <a:xfrm>
            <a:off x="9364649" y="4669225"/>
            <a:ext cx="1444378" cy="477054"/>
          </a:xfrm>
          <a:prstGeom prst="rect">
            <a:avLst/>
          </a:prstGeom>
          <a:noFill/>
        </p:spPr>
        <p:txBody>
          <a:bodyPr wrap="square" rtlCol="0" anchor="ctr">
            <a:spAutoFit/>
          </a:bodyPr>
          <a:lstStyle/>
          <a:p>
            <a:r>
              <a:rPr lang="en-GB" sz="2500" b="1" dirty="0">
                <a:latin typeface="Century Gothic" panose="020B0502020202020204" pitchFamily="34" charset="0"/>
              </a:rPr>
              <a:t>210,000</a:t>
            </a:r>
          </a:p>
        </p:txBody>
      </p:sp>
      <p:sp>
        <p:nvSpPr>
          <p:cNvPr id="29" name="Rectangle: Rounded Corners 28">
            <a:extLst>
              <a:ext uri="{FF2B5EF4-FFF2-40B4-BE49-F238E27FC236}">
                <a16:creationId xmlns:a16="http://schemas.microsoft.com/office/drawing/2014/main" id="{F8834B5F-7391-4436-BB5E-49AAC3A883F8}"/>
              </a:ext>
            </a:extLst>
          </p:cNvPr>
          <p:cNvSpPr/>
          <p:nvPr/>
        </p:nvSpPr>
        <p:spPr>
          <a:xfrm>
            <a:off x="694457" y="4449012"/>
            <a:ext cx="7218655" cy="91747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ea typeface="Helvetica Neue" panose="02000503000000020004" pitchFamily="2" charset="0"/>
                <a:cs typeface="Arial" panose="020B0604020202020204" pitchFamily="34" charset="0"/>
              </a:rPr>
              <a:t>___________ students study in the region’s 5 universities.</a:t>
            </a:r>
          </a:p>
        </p:txBody>
      </p:sp>
      <p:sp>
        <p:nvSpPr>
          <p:cNvPr id="16" name="Shape 114">
            <a:extLst>
              <a:ext uri="{FF2B5EF4-FFF2-40B4-BE49-F238E27FC236}">
                <a16:creationId xmlns:a16="http://schemas.microsoft.com/office/drawing/2014/main" id="{4369B0A5-9DD2-4A4B-B3AF-6128E5748234}"/>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11233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3"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8" descr="five green plants">
            <a:extLst>
              <a:ext uri="{FF2B5EF4-FFF2-40B4-BE49-F238E27FC236}">
                <a16:creationId xmlns:a16="http://schemas.microsoft.com/office/drawing/2014/main" id="{DB09754F-4842-4152-97DD-1515458E0741}"/>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048199" y="1286413"/>
            <a:ext cx="7680032" cy="43486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9" name="TextBox 13">
            <a:extLst>
              <a:ext uri="{FF2B5EF4-FFF2-40B4-BE49-F238E27FC236}">
                <a16:creationId xmlns:a16="http://schemas.microsoft.com/office/drawing/2014/main" id="{975770F4-2357-49F8-876B-98421DAC8B3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51" name="Pentagon 20">
            <a:extLst>
              <a:ext uri="{FF2B5EF4-FFF2-40B4-BE49-F238E27FC236}">
                <a16:creationId xmlns:a16="http://schemas.microsoft.com/office/drawing/2014/main" id="{39A5BCB4-232D-4B00-9404-46F3DBB22C99}"/>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54" name="Picture 4" descr="New Career Development Framework">
            <a:extLst>
              <a:ext uri="{FF2B5EF4-FFF2-40B4-BE49-F238E27FC236}">
                <a16:creationId xmlns:a16="http://schemas.microsoft.com/office/drawing/2014/main" id="{D18A38B4-1243-4E50-99CB-4724563743D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08EC11B8-2F16-4293-893A-7268D2DE3143}"/>
              </a:ext>
            </a:extLst>
          </p:cNvPr>
          <p:cNvSpPr/>
          <p:nvPr/>
        </p:nvSpPr>
        <p:spPr>
          <a:xfrm>
            <a:off x="463769" y="1277481"/>
            <a:ext cx="3292386" cy="95183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On your own or in a pair, choose the right answer to fill the gap!</a:t>
            </a:r>
          </a:p>
        </p:txBody>
      </p:sp>
      <p:sp>
        <p:nvSpPr>
          <p:cNvPr id="15" name="Oval 14">
            <a:extLst>
              <a:ext uri="{FF2B5EF4-FFF2-40B4-BE49-F238E27FC236}">
                <a16:creationId xmlns:a16="http://schemas.microsoft.com/office/drawing/2014/main" id="{4C6F2E53-35E0-4B1D-91D4-D1DF5F64678B}"/>
              </a:ext>
            </a:extLst>
          </p:cNvPr>
          <p:cNvSpPr/>
          <p:nvPr/>
        </p:nvSpPr>
        <p:spPr>
          <a:xfrm>
            <a:off x="463769" y="2560955"/>
            <a:ext cx="702060" cy="702060"/>
          </a:xfrm>
          <a:prstGeom prst="ellipse">
            <a:avLst/>
          </a:prstGeom>
          <a:solidFill>
            <a:srgbClr val="202C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A</a:t>
            </a:r>
          </a:p>
        </p:txBody>
      </p:sp>
      <p:sp>
        <p:nvSpPr>
          <p:cNvPr id="16" name="Oval 15">
            <a:extLst>
              <a:ext uri="{FF2B5EF4-FFF2-40B4-BE49-F238E27FC236}">
                <a16:creationId xmlns:a16="http://schemas.microsoft.com/office/drawing/2014/main" id="{B219E9F2-8B8F-4B56-A6BE-B4DCA44CF7E1}"/>
              </a:ext>
            </a:extLst>
          </p:cNvPr>
          <p:cNvSpPr/>
          <p:nvPr/>
        </p:nvSpPr>
        <p:spPr>
          <a:xfrm>
            <a:off x="463769" y="3561205"/>
            <a:ext cx="702060" cy="702060"/>
          </a:xfrm>
          <a:prstGeom prst="ellipse">
            <a:avLst/>
          </a:prstGeom>
          <a:solidFill>
            <a:srgbClr val="0F63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B</a:t>
            </a:r>
          </a:p>
        </p:txBody>
      </p:sp>
      <p:sp>
        <p:nvSpPr>
          <p:cNvPr id="17" name="Oval 16">
            <a:extLst>
              <a:ext uri="{FF2B5EF4-FFF2-40B4-BE49-F238E27FC236}">
                <a16:creationId xmlns:a16="http://schemas.microsoft.com/office/drawing/2014/main" id="{E7B6910B-3A65-41EB-AEF9-94377AF795C1}"/>
              </a:ext>
            </a:extLst>
          </p:cNvPr>
          <p:cNvSpPr/>
          <p:nvPr/>
        </p:nvSpPr>
        <p:spPr>
          <a:xfrm>
            <a:off x="463769" y="4561456"/>
            <a:ext cx="702060" cy="702060"/>
          </a:xfrm>
          <a:prstGeom prst="ellipse">
            <a:avLst/>
          </a:prstGeom>
          <a:solidFill>
            <a:srgbClr val="64BAD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C</a:t>
            </a:r>
          </a:p>
        </p:txBody>
      </p:sp>
      <p:sp>
        <p:nvSpPr>
          <p:cNvPr id="18" name="TextBox 17">
            <a:extLst>
              <a:ext uri="{FF2B5EF4-FFF2-40B4-BE49-F238E27FC236}">
                <a16:creationId xmlns:a16="http://schemas.microsoft.com/office/drawing/2014/main" id="{5AAA920A-FBCD-4685-930A-5A73BEAF9A45}"/>
              </a:ext>
            </a:extLst>
          </p:cNvPr>
          <p:cNvSpPr txBox="1"/>
          <p:nvPr/>
        </p:nvSpPr>
        <p:spPr>
          <a:xfrm>
            <a:off x="1392572" y="2673458"/>
            <a:ext cx="1678173" cy="477054"/>
          </a:xfrm>
          <a:prstGeom prst="rect">
            <a:avLst/>
          </a:prstGeom>
          <a:noFill/>
        </p:spPr>
        <p:txBody>
          <a:bodyPr wrap="square" rtlCol="0" anchor="ctr">
            <a:spAutoFit/>
          </a:bodyPr>
          <a:lstStyle/>
          <a:p>
            <a:r>
              <a:rPr lang="en-GB" sz="2500" b="1" dirty="0">
                <a:latin typeface="Century Gothic" panose="020B0502020202020204" pitchFamily="34" charset="0"/>
              </a:rPr>
              <a:t>7,000</a:t>
            </a:r>
          </a:p>
        </p:txBody>
      </p:sp>
      <p:sp>
        <p:nvSpPr>
          <p:cNvPr id="21" name="TextBox 20">
            <a:extLst>
              <a:ext uri="{FF2B5EF4-FFF2-40B4-BE49-F238E27FC236}">
                <a16:creationId xmlns:a16="http://schemas.microsoft.com/office/drawing/2014/main" id="{0560AC4B-F64D-40E6-9B2A-167F4F6953F7}"/>
              </a:ext>
            </a:extLst>
          </p:cNvPr>
          <p:cNvSpPr txBox="1"/>
          <p:nvPr/>
        </p:nvSpPr>
        <p:spPr>
          <a:xfrm>
            <a:off x="1392572" y="3673708"/>
            <a:ext cx="1678173" cy="477054"/>
          </a:xfrm>
          <a:prstGeom prst="rect">
            <a:avLst/>
          </a:prstGeom>
          <a:noFill/>
        </p:spPr>
        <p:txBody>
          <a:bodyPr wrap="square" rtlCol="0" anchor="ctr">
            <a:spAutoFit/>
          </a:bodyPr>
          <a:lstStyle/>
          <a:p>
            <a:r>
              <a:rPr lang="en-GB" sz="2500" b="1" dirty="0">
                <a:latin typeface="Century Gothic" panose="020B0502020202020204" pitchFamily="34" charset="0"/>
              </a:rPr>
              <a:t>700</a:t>
            </a:r>
          </a:p>
        </p:txBody>
      </p:sp>
      <p:sp>
        <p:nvSpPr>
          <p:cNvPr id="22" name="TextBox 21">
            <a:extLst>
              <a:ext uri="{FF2B5EF4-FFF2-40B4-BE49-F238E27FC236}">
                <a16:creationId xmlns:a16="http://schemas.microsoft.com/office/drawing/2014/main" id="{5349D35D-CAF3-478A-9620-89BB8F20A393}"/>
              </a:ext>
            </a:extLst>
          </p:cNvPr>
          <p:cNvSpPr txBox="1"/>
          <p:nvPr/>
        </p:nvSpPr>
        <p:spPr>
          <a:xfrm>
            <a:off x="1392572" y="4673959"/>
            <a:ext cx="1678173" cy="477054"/>
          </a:xfrm>
          <a:prstGeom prst="rect">
            <a:avLst/>
          </a:prstGeom>
          <a:noFill/>
        </p:spPr>
        <p:txBody>
          <a:bodyPr wrap="square" rtlCol="0" anchor="ctr">
            <a:spAutoFit/>
          </a:bodyPr>
          <a:lstStyle/>
          <a:p>
            <a:r>
              <a:rPr lang="en-GB" sz="2500" b="1" dirty="0">
                <a:latin typeface="Century Gothic" panose="020B0502020202020204" pitchFamily="34" charset="0"/>
              </a:rPr>
              <a:t>70</a:t>
            </a:r>
          </a:p>
        </p:txBody>
      </p:sp>
      <p:sp>
        <p:nvSpPr>
          <p:cNvPr id="35" name="Rectangle: Rounded Corners 34">
            <a:extLst>
              <a:ext uri="{FF2B5EF4-FFF2-40B4-BE49-F238E27FC236}">
                <a16:creationId xmlns:a16="http://schemas.microsoft.com/office/drawing/2014/main" id="{FBB23F98-55D6-4452-B908-3E1C87D9AACE}"/>
              </a:ext>
            </a:extLst>
          </p:cNvPr>
          <p:cNvSpPr/>
          <p:nvPr/>
        </p:nvSpPr>
        <p:spPr>
          <a:xfrm>
            <a:off x="4278887" y="4453746"/>
            <a:ext cx="7218655" cy="917479"/>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ea typeface="Helvetica Neue" panose="02000503000000020004" pitchFamily="2" charset="0"/>
                <a:cs typeface="Arial" panose="020B0604020202020204" pitchFamily="34" charset="0"/>
              </a:rPr>
              <a:t>There are currently __________ people employed in life sciences in the North East.</a:t>
            </a:r>
          </a:p>
        </p:txBody>
      </p:sp>
      <p:sp>
        <p:nvSpPr>
          <p:cNvPr id="19" name="Shape 114">
            <a:extLst>
              <a:ext uri="{FF2B5EF4-FFF2-40B4-BE49-F238E27FC236}">
                <a16:creationId xmlns:a16="http://schemas.microsoft.com/office/drawing/2014/main" id="{058D05BC-0D7A-47A7-BDAF-939A4EBDD68F}"/>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410798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Picture 10" descr="photo of outer space">
            <a:extLst>
              <a:ext uri="{FF2B5EF4-FFF2-40B4-BE49-F238E27FC236}">
                <a16:creationId xmlns:a16="http://schemas.microsoft.com/office/drawing/2014/main" id="{D0418B7A-550D-4803-AD57-132EECBEEFAD}"/>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3768" y="1259577"/>
            <a:ext cx="7680033" cy="43533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C65C18AA-D0EB-4C68-B504-106102CF5E64}"/>
              </a:ext>
            </a:extLst>
          </p:cNvPr>
          <p:cNvSpPr/>
          <p:nvPr/>
        </p:nvSpPr>
        <p:spPr>
          <a:xfrm>
            <a:off x="8435845" y="1272747"/>
            <a:ext cx="3292386" cy="95183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On your own or in a pair, choose the right answer to fill the gap!</a:t>
            </a:r>
          </a:p>
        </p:txBody>
      </p:sp>
      <p:sp>
        <p:nvSpPr>
          <p:cNvPr id="49" name="TextBox 13">
            <a:extLst>
              <a:ext uri="{FF2B5EF4-FFF2-40B4-BE49-F238E27FC236}">
                <a16:creationId xmlns:a16="http://schemas.microsoft.com/office/drawing/2014/main" id="{975770F4-2357-49F8-876B-98421DAC8B3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51" name="Pentagon 20">
            <a:extLst>
              <a:ext uri="{FF2B5EF4-FFF2-40B4-BE49-F238E27FC236}">
                <a16:creationId xmlns:a16="http://schemas.microsoft.com/office/drawing/2014/main" id="{39A5BCB4-232D-4B00-9404-46F3DBB22C99}"/>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54" name="Picture 4" descr="New Career Development Framework">
            <a:extLst>
              <a:ext uri="{FF2B5EF4-FFF2-40B4-BE49-F238E27FC236}">
                <a16:creationId xmlns:a16="http://schemas.microsoft.com/office/drawing/2014/main" id="{D18A38B4-1243-4E50-99CB-4724563743D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150AE90A-9FD6-4BAF-A5A1-E2A1B8AD5C02}"/>
              </a:ext>
            </a:extLst>
          </p:cNvPr>
          <p:cNvSpPr/>
          <p:nvPr/>
        </p:nvSpPr>
        <p:spPr>
          <a:xfrm>
            <a:off x="8435845" y="2556221"/>
            <a:ext cx="702060" cy="702060"/>
          </a:xfrm>
          <a:prstGeom prst="ellipse">
            <a:avLst/>
          </a:prstGeom>
          <a:solidFill>
            <a:srgbClr val="202C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A</a:t>
            </a:r>
          </a:p>
        </p:txBody>
      </p:sp>
      <p:sp>
        <p:nvSpPr>
          <p:cNvPr id="19" name="Oval 18">
            <a:extLst>
              <a:ext uri="{FF2B5EF4-FFF2-40B4-BE49-F238E27FC236}">
                <a16:creationId xmlns:a16="http://schemas.microsoft.com/office/drawing/2014/main" id="{F21F3655-2F83-4025-924C-9BC68B25555C}"/>
              </a:ext>
            </a:extLst>
          </p:cNvPr>
          <p:cNvSpPr/>
          <p:nvPr/>
        </p:nvSpPr>
        <p:spPr>
          <a:xfrm>
            <a:off x="8435845" y="3556471"/>
            <a:ext cx="702060" cy="702060"/>
          </a:xfrm>
          <a:prstGeom prst="ellipse">
            <a:avLst/>
          </a:prstGeom>
          <a:solidFill>
            <a:srgbClr val="0F63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B</a:t>
            </a:r>
          </a:p>
        </p:txBody>
      </p:sp>
      <p:sp>
        <p:nvSpPr>
          <p:cNvPr id="20" name="Oval 19">
            <a:extLst>
              <a:ext uri="{FF2B5EF4-FFF2-40B4-BE49-F238E27FC236}">
                <a16:creationId xmlns:a16="http://schemas.microsoft.com/office/drawing/2014/main" id="{1C7C6C49-03FB-4499-A01E-EC67248789E5}"/>
              </a:ext>
            </a:extLst>
          </p:cNvPr>
          <p:cNvSpPr/>
          <p:nvPr/>
        </p:nvSpPr>
        <p:spPr>
          <a:xfrm>
            <a:off x="8435845" y="4556722"/>
            <a:ext cx="702060" cy="702060"/>
          </a:xfrm>
          <a:prstGeom prst="ellipse">
            <a:avLst/>
          </a:prstGeom>
          <a:solidFill>
            <a:srgbClr val="64BAD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C</a:t>
            </a:r>
          </a:p>
        </p:txBody>
      </p:sp>
      <p:sp>
        <p:nvSpPr>
          <p:cNvPr id="3" name="TextBox 2">
            <a:extLst>
              <a:ext uri="{FF2B5EF4-FFF2-40B4-BE49-F238E27FC236}">
                <a16:creationId xmlns:a16="http://schemas.microsoft.com/office/drawing/2014/main" id="{457F308C-8619-4C48-91F1-5A33188E9CED}"/>
              </a:ext>
            </a:extLst>
          </p:cNvPr>
          <p:cNvSpPr txBox="1"/>
          <p:nvPr/>
        </p:nvSpPr>
        <p:spPr>
          <a:xfrm>
            <a:off x="9364649" y="2668724"/>
            <a:ext cx="2363582" cy="477054"/>
          </a:xfrm>
          <a:prstGeom prst="rect">
            <a:avLst/>
          </a:prstGeom>
          <a:noFill/>
        </p:spPr>
        <p:txBody>
          <a:bodyPr wrap="square" rtlCol="0" anchor="ctr">
            <a:spAutoFit/>
          </a:bodyPr>
          <a:lstStyle/>
          <a:p>
            <a:r>
              <a:rPr lang="en-GB" sz="2500" b="1" dirty="0">
                <a:latin typeface="Century Gothic" panose="020B0502020202020204" pitchFamily="34" charset="0"/>
              </a:rPr>
              <a:t>Electric cars</a:t>
            </a:r>
          </a:p>
        </p:txBody>
      </p:sp>
      <p:sp>
        <p:nvSpPr>
          <p:cNvPr id="25" name="TextBox 24">
            <a:extLst>
              <a:ext uri="{FF2B5EF4-FFF2-40B4-BE49-F238E27FC236}">
                <a16:creationId xmlns:a16="http://schemas.microsoft.com/office/drawing/2014/main" id="{2B8BE3C1-1AA1-4F34-ADE2-294622E0E1E3}"/>
              </a:ext>
            </a:extLst>
          </p:cNvPr>
          <p:cNvSpPr txBox="1"/>
          <p:nvPr/>
        </p:nvSpPr>
        <p:spPr>
          <a:xfrm>
            <a:off x="9364649" y="3668974"/>
            <a:ext cx="2363582" cy="477054"/>
          </a:xfrm>
          <a:prstGeom prst="rect">
            <a:avLst/>
          </a:prstGeom>
          <a:noFill/>
        </p:spPr>
        <p:txBody>
          <a:bodyPr wrap="square" rtlCol="0" anchor="ctr">
            <a:spAutoFit/>
          </a:bodyPr>
          <a:lstStyle/>
          <a:p>
            <a:r>
              <a:rPr lang="en-GB" sz="2500" b="1" dirty="0">
                <a:latin typeface="Century Gothic" panose="020B0502020202020204" pitchFamily="34" charset="0"/>
              </a:rPr>
              <a:t>Offshore wind</a:t>
            </a:r>
          </a:p>
        </p:txBody>
      </p:sp>
      <p:sp>
        <p:nvSpPr>
          <p:cNvPr id="26" name="TextBox 25">
            <a:extLst>
              <a:ext uri="{FF2B5EF4-FFF2-40B4-BE49-F238E27FC236}">
                <a16:creationId xmlns:a16="http://schemas.microsoft.com/office/drawing/2014/main" id="{70CEAF63-342F-4FE2-B3BB-B471E6EC56E6}"/>
              </a:ext>
            </a:extLst>
          </p:cNvPr>
          <p:cNvSpPr txBox="1"/>
          <p:nvPr/>
        </p:nvSpPr>
        <p:spPr>
          <a:xfrm>
            <a:off x="9364649" y="4669225"/>
            <a:ext cx="2363582" cy="477054"/>
          </a:xfrm>
          <a:prstGeom prst="rect">
            <a:avLst/>
          </a:prstGeom>
          <a:noFill/>
        </p:spPr>
        <p:txBody>
          <a:bodyPr wrap="square" rtlCol="0" anchor="ctr">
            <a:spAutoFit/>
          </a:bodyPr>
          <a:lstStyle/>
          <a:p>
            <a:r>
              <a:rPr lang="en-GB" sz="2500" b="1" dirty="0">
                <a:latin typeface="Century Gothic" panose="020B0502020202020204" pitchFamily="34" charset="0"/>
              </a:rPr>
              <a:t>Eco-farming</a:t>
            </a:r>
          </a:p>
        </p:txBody>
      </p:sp>
      <p:sp>
        <p:nvSpPr>
          <p:cNvPr id="29" name="Rectangle: Rounded Corners 28">
            <a:extLst>
              <a:ext uri="{FF2B5EF4-FFF2-40B4-BE49-F238E27FC236}">
                <a16:creationId xmlns:a16="http://schemas.microsoft.com/office/drawing/2014/main" id="{F8834B5F-7391-4436-BB5E-49AAC3A883F8}"/>
              </a:ext>
            </a:extLst>
          </p:cNvPr>
          <p:cNvSpPr/>
          <p:nvPr/>
        </p:nvSpPr>
        <p:spPr>
          <a:xfrm>
            <a:off x="694457" y="4449012"/>
            <a:ext cx="7218655" cy="91747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ea typeface="Helvetica Neue" panose="02000503000000020004" pitchFamily="2" charset="0"/>
                <a:cs typeface="Arial" panose="020B0604020202020204" pitchFamily="34" charset="0"/>
              </a:rPr>
              <a:t>The North East is a global leader in __________.</a:t>
            </a:r>
          </a:p>
        </p:txBody>
      </p:sp>
      <p:sp>
        <p:nvSpPr>
          <p:cNvPr id="15" name="Shape 114">
            <a:extLst>
              <a:ext uri="{FF2B5EF4-FFF2-40B4-BE49-F238E27FC236}">
                <a16:creationId xmlns:a16="http://schemas.microsoft.com/office/drawing/2014/main" id="{1ACBCFEB-111F-422E-B6E1-9D79AA22609D}"/>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202833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3"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BCA5F89-7B65-427C-AA17-B1AC528FA2C2}"/>
              </a:ext>
            </a:extLst>
          </p:cNvPr>
          <p:cNvSpPr/>
          <p:nvPr/>
        </p:nvSpPr>
        <p:spPr>
          <a:xfrm>
            <a:off x="4995081" y="3903997"/>
            <a:ext cx="5043430" cy="152740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dirty="0">
                <a:solidFill>
                  <a:srgbClr val="0A0A0A"/>
                </a:solidFill>
                <a:effectLst/>
                <a:latin typeface="Century Gothic" panose="020B0502020202020204" pitchFamily="34" charset="0"/>
              </a:rPr>
              <a:t>Small Robot Company (SRC</a:t>
            </a:r>
            <a:r>
              <a:rPr lang="en-GB" sz="1600" i="0" dirty="0">
                <a:solidFill>
                  <a:srgbClr val="0A0A0A"/>
                </a:solidFill>
                <a:effectLst/>
                <a:latin typeface="Century Gothic" panose="020B0502020202020204" pitchFamily="34" charset="0"/>
              </a:rPr>
              <a:t>), which focuses on sustainable farming, today announced that its initial fleet of 10 robots will be </a:t>
            </a:r>
            <a:r>
              <a:rPr lang="en-GB" sz="1600" b="1" i="0" dirty="0">
                <a:solidFill>
                  <a:srgbClr val="0A0A0A"/>
                </a:solidFill>
                <a:effectLst/>
                <a:latin typeface="Century Gothic" panose="020B0502020202020204" pitchFamily="34" charset="0"/>
              </a:rPr>
              <a:t>manufactured by </a:t>
            </a:r>
            <a:r>
              <a:rPr lang="en-GB" sz="1600" b="1" i="0" dirty="0" err="1">
                <a:solidFill>
                  <a:srgbClr val="0A0A0A"/>
                </a:solidFill>
                <a:effectLst/>
                <a:latin typeface="Century Gothic" panose="020B0502020202020204" pitchFamily="34" charset="0"/>
              </a:rPr>
              <a:t>Tharsus</a:t>
            </a:r>
            <a:r>
              <a:rPr lang="en-GB" sz="1600" b="1" i="0" dirty="0">
                <a:solidFill>
                  <a:srgbClr val="0A0A0A"/>
                </a:solidFill>
                <a:effectLst/>
                <a:latin typeface="Century Gothic" panose="020B0502020202020204" pitchFamily="34" charset="0"/>
              </a:rPr>
              <a:t>, a Blyth-based advanced machine and robots designer and manufacturer</a:t>
            </a:r>
            <a:r>
              <a:rPr lang="en-GB" sz="1600" i="0" dirty="0">
                <a:solidFill>
                  <a:srgbClr val="0A0A0A"/>
                </a:solidFill>
                <a:effectLst/>
                <a:latin typeface="Century Gothic" panose="020B0502020202020204" pitchFamily="34" charset="0"/>
              </a:rPr>
              <a:t>.</a:t>
            </a:r>
            <a:endParaRPr lang="en-GB" sz="1600" dirty="0">
              <a:solidFill>
                <a:schemeClr val="tx1"/>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4D1EE019-1000-4097-8947-143EFDB01041}"/>
              </a:ext>
            </a:extLst>
          </p:cNvPr>
          <p:cNvSpPr/>
          <p:nvPr/>
        </p:nvSpPr>
        <p:spPr>
          <a:xfrm>
            <a:off x="4995081" y="2308742"/>
            <a:ext cx="6780834" cy="91004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activity (3-4 mins)</a:t>
            </a:r>
          </a:p>
          <a:p>
            <a:pPr algn="ctr"/>
            <a:r>
              <a:rPr lang="en-GB" sz="1600" dirty="0">
                <a:solidFill>
                  <a:schemeClr val="tx1"/>
                </a:solidFill>
                <a:latin typeface="Century Gothic" panose="020B0502020202020204" pitchFamily="34" charset="0"/>
                <a:cs typeface="Arial" panose="020B0604020202020204" pitchFamily="34" charset="0"/>
              </a:rPr>
              <a:t>Click the image to watch the video and discuss any of the careers featured that you would be interested in.  </a:t>
            </a:r>
          </a:p>
        </p:txBody>
      </p:sp>
      <p:sp>
        <p:nvSpPr>
          <p:cNvPr id="19" name="TextBox 13">
            <a:extLst>
              <a:ext uri="{FF2B5EF4-FFF2-40B4-BE49-F238E27FC236}">
                <a16:creationId xmlns:a16="http://schemas.microsoft.com/office/drawing/2014/main" id="{A0C55748-FD0E-4767-9149-09EC9DF5CB6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 name="Picture 1">
            <a:hlinkClick r:id="rId4"/>
            <a:extLst>
              <a:ext uri="{FF2B5EF4-FFF2-40B4-BE49-F238E27FC236}">
                <a16:creationId xmlns:a16="http://schemas.microsoft.com/office/drawing/2014/main" id="{8DF10D8E-A7CB-4E38-A184-A14F36E7515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6083" y="2308741"/>
            <a:ext cx="4185835" cy="2647665"/>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67E16E7-715F-41FA-8E22-E1BC885906CB}"/>
              </a:ext>
            </a:extLst>
          </p:cNvPr>
          <p:cNvPicPr>
            <a:picLocks noChangeAspect="1"/>
          </p:cNvPicPr>
          <p:nvPr/>
        </p:nvPicPr>
        <p:blipFill>
          <a:blip r:embed="rId6"/>
          <a:stretch>
            <a:fillRect/>
          </a:stretch>
        </p:blipFill>
        <p:spPr>
          <a:xfrm>
            <a:off x="10244643" y="3978628"/>
            <a:ext cx="1531272" cy="1378144"/>
          </a:xfrm>
          <a:prstGeom prst="rect">
            <a:avLst/>
          </a:prstGeom>
          <a:effectLst>
            <a:outerShdw blurRad="50800" dist="38100" dir="2700000" algn="tl" rotWithShape="0">
              <a:prstClr val="black">
                <a:alpha val="40000"/>
              </a:prstClr>
            </a:outerShdw>
          </a:effectLst>
        </p:spPr>
      </p:pic>
      <p:sp>
        <p:nvSpPr>
          <p:cNvPr id="23" name="Rectangle: Rounded Corners 22">
            <a:hlinkClick r:id="rId4"/>
            <a:extLst>
              <a:ext uri="{FF2B5EF4-FFF2-40B4-BE49-F238E27FC236}">
                <a16:creationId xmlns:a16="http://schemas.microsoft.com/office/drawing/2014/main" id="{0ED31CC0-4494-4D4F-95E7-BD3DC96606AD}"/>
              </a:ext>
            </a:extLst>
          </p:cNvPr>
          <p:cNvSpPr/>
          <p:nvPr/>
        </p:nvSpPr>
        <p:spPr>
          <a:xfrm>
            <a:off x="3996201" y="2169676"/>
            <a:ext cx="784076" cy="53860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0:00-2:16</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4" name="Pentagon 20">
            <a:extLst>
              <a:ext uri="{FF2B5EF4-FFF2-40B4-BE49-F238E27FC236}">
                <a16:creationId xmlns:a16="http://schemas.microsoft.com/office/drawing/2014/main" id="{7AAA2834-455E-4183-A4DD-6D7971120E04}"/>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25" name="Shape 114">
            <a:extLst>
              <a:ext uri="{FF2B5EF4-FFF2-40B4-BE49-F238E27FC236}">
                <a16:creationId xmlns:a16="http://schemas.microsoft.com/office/drawing/2014/main" id="{F0BDDA7D-9CB0-4116-A942-0FFFE33D7CC6}"/>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Your North East opportunities in Digital Technology</a:t>
            </a:r>
          </a:p>
        </p:txBody>
      </p:sp>
      <p:pic>
        <p:nvPicPr>
          <p:cNvPr id="26" name="Picture 4" descr="New Career Development Framework">
            <a:extLst>
              <a:ext uri="{FF2B5EF4-FFF2-40B4-BE49-F238E27FC236}">
                <a16:creationId xmlns:a16="http://schemas.microsoft.com/office/drawing/2014/main" id="{3BE9CB1B-E4C2-47FB-AF3C-31FEB8559B0E}"/>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8A4F10CD-4180-4306-9A33-6A4B891550C3}"/>
              </a:ext>
            </a:extLst>
          </p:cNvPr>
          <p:cNvSpPr/>
          <p:nvPr/>
        </p:nvSpPr>
        <p:spPr>
          <a:xfrm>
            <a:off x="416083" y="1084924"/>
            <a:ext cx="11359834" cy="538609"/>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If you are interested in </a:t>
            </a:r>
            <a:r>
              <a:rPr lang="en-GB" sz="1600" b="1" dirty="0">
                <a:solidFill>
                  <a:schemeClr val="tx1"/>
                </a:solidFill>
                <a:latin typeface="Century Gothic" panose="020B0502020202020204" pitchFamily="34" charset="0"/>
              </a:rPr>
              <a:t>robots and computer programming</a:t>
            </a:r>
            <a:r>
              <a:rPr lang="en-GB" sz="1600" dirty="0">
                <a:solidFill>
                  <a:schemeClr val="tx1"/>
                </a:solidFill>
                <a:latin typeface="Century Gothic" panose="020B0502020202020204" pitchFamily="34" charset="0"/>
              </a:rPr>
              <a:t>, then you could be the </a:t>
            </a:r>
            <a:r>
              <a:rPr lang="en-GB" sz="1600" b="1" dirty="0">
                <a:solidFill>
                  <a:schemeClr val="tx1"/>
                </a:solidFill>
                <a:latin typeface="Century Gothic" panose="020B0502020202020204" pitchFamily="34" charset="0"/>
              </a:rPr>
              <a:t>future of agriculture</a:t>
            </a:r>
            <a:r>
              <a:rPr lang="en-GB" sz="1600" dirty="0">
                <a:solidFill>
                  <a:schemeClr val="tx1"/>
                </a:solidFill>
                <a:latin typeface="Century Gothic" panose="020B0502020202020204" pitchFamily="34" charset="0"/>
              </a:rPr>
              <a:t>!</a:t>
            </a:r>
          </a:p>
        </p:txBody>
      </p:sp>
      <p:sp>
        <p:nvSpPr>
          <p:cNvPr id="29" name="TextBox 28">
            <a:extLst>
              <a:ext uri="{FF2B5EF4-FFF2-40B4-BE49-F238E27FC236}">
                <a16:creationId xmlns:a16="http://schemas.microsoft.com/office/drawing/2014/main" id="{2ED294F2-ECA1-48E0-99B8-63AC3F6D0A1B}"/>
              </a:ext>
            </a:extLst>
          </p:cNvPr>
          <p:cNvSpPr txBox="1"/>
          <p:nvPr/>
        </p:nvSpPr>
        <p:spPr>
          <a:xfrm>
            <a:off x="10086762" y="6642556"/>
            <a:ext cx="2105238" cy="215444"/>
          </a:xfrm>
          <a:prstGeom prst="rect">
            <a:avLst/>
          </a:prstGeom>
          <a:noFill/>
        </p:spPr>
        <p:txBody>
          <a:bodyPr wrap="square">
            <a:spAutoFit/>
          </a:bodyPr>
          <a:lstStyle/>
          <a:p>
            <a:r>
              <a:rPr lang="en-GB" sz="800" dirty="0">
                <a:latin typeface="Century Gothic" panose="020B0502020202020204" pitchFamily="34" charset="0"/>
                <a:hlinkClick r:id="rId4">
                  <a:extLst>
                    <a:ext uri="{A12FA001-AC4F-418D-AE19-62706E023703}">
                      <ahyp:hlinkClr xmlns:ahyp="http://schemas.microsoft.com/office/drawing/2018/hyperlinkcolor" val="tx"/>
                    </a:ext>
                  </a:extLst>
                </a:hlinkClick>
              </a:rPr>
              <a:t>https://safeshare.tv/x/McUhua_gnpw</a:t>
            </a:r>
            <a:r>
              <a:rPr lang="en-GB" sz="800" dirty="0">
                <a:latin typeface="Century Gothic" panose="020B0502020202020204" pitchFamily="34" charset="0"/>
              </a:rPr>
              <a:t> </a:t>
            </a:r>
          </a:p>
        </p:txBody>
      </p:sp>
    </p:spTree>
    <p:extLst>
      <p:ext uri="{BB962C8B-B14F-4D97-AF65-F5344CB8AC3E}">
        <p14:creationId xmlns:p14="http://schemas.microsoft.com/office/powerpoint/2010/main" val="19036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4"/>
            <a:extLst>
              <a:ext uri="{FF2B5EF4-FFF2-40B4-BE49-F238E27FC236}">
                <a16:creationId xmlns:a16="http://schemas.microsoft.com/office/drawing/2014/main" id="{9753F3AD-0AC9-4398-A91B-2E1DAC70323D}"/>
              </a:ext>
            </a:extLst>
          </p:cNvPr>
          <p:cNvPicPr>
            <a:picLocks noChangeAspect="1"/>
          </p:cNvPicPr>
          <p:nvPr/>
        </p:nvPicPr>
        <p:blipFill>
          <a:blip r:embed="rId5"/>
          <a:stretch>
            <a:fillRect/>
          </a:stretch>
        </p:blipFill>
        <p:spPr>
          <a:xfrm>
            <a:off x="416084" y="2499390"/>
            <a:ext cx="4190315" cy="2786730"/>
          </a:xfrm>
          <a:prstGeom prst="rect">
            <a:avLst/>
          </a:prstGeom>
        </p:spPr>
      </p:pic>
      <p:sp>
        <p:nvSpPr>
          <p:cNvPr id="14" name="Rectangle: Rounded Corners 13">
            <a:extLst>
              <a:ext uri="{FF2B5EF4-FFF2-40B4-BE49-F238E27FC236}">
                <a16:creationId xmlns:a16="http://schemas.microsoft.com/office/drawing/2014/main" id="{5BCA5F89-7B65-427C-AA17-B1AC528FA2C2}"/>
              </a:ext>
            </a:extLst>
          </p:cNvPr>
          <p:cNvSpPr/>
          <p:nvPr/>
        </p:nvSpPr>
        <p:spPr>
          <a:xfrm>
            <a:off x="4995081" y="3758714"/>
            <a:ext cx="3419576" cy="2040828"/>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North East currently has </a:t>
            </a:r>
            <a:r>
              <a:rPr lang="en-GB" sz="1600" b="1" dirty="0">
                <a:solidFill>
                  <a:schemeClr val="tx1"/>
                </a:solidFill>
                <a:latin typeface="Century Gothic" panose="020B0502020202020204" pitchFamily="34" charset="0"/>
              </a:rPr>
              <a:t>32,000 creative employees </a:t>
            </a:r>
            <a:r>
              <a:rPr lang="en-GB" sz="1600" dirty="0">
                <a:solidFill>
                  <a:schemeClr val="tx1"/>
                </a:solidFill>
                <a:latin typeface="Century Gothic" panose="020B0502020202020204" pitchFamily="34" charset="0"/>
              </a:rPr>
              <a:t>in immersive technology, software development, data management, games development and so much more.  </a:t>
            </a:r>
          </a:p>
        </p:txBody>
      </p:sp>
      <p:sp>
        <p:nvSpPr>
          <p:cNvPr id="17" name="Rectangle: Rounded Corners 16">
            <a:extLst>
              <a:ext uri="{FF2B5EF4-FFF2-40B4-BE49-F238E27FC236}">
                <a16:creationId xmlns:a16="http://schemas.microsoft.com/office/drawing/2014/main" id="{8FEC5B79-DB76-4C26-AA15-BF65A74E734E}"/>
              </a:ext>
            </a:extLst>
          </p:cNvPr>
          <p:cNvSpPr/>
          <p:nvPr/>
        </p:nvSpPr>
        <p:spPr>
          <a:xfrm>
            <a:off x="416084" y="1058458"/>
            <a:ext cx="11359834" cy="934033"/>
          </a:xfrm>
          <a:prstGeom prst="roundRect">
            <a:avLst/>
          </a:prstGeom>
          <a:solidFill>
            <a:srgbClr val="81DEFF"/>
          </a:solidFill>
          <a:ln w="28575">
            <a:solidFill>
              <a:srgbClr val="009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thousands of great opportunities across the North East,  it has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one of the fastest growing digital and tech clusters in the United Kingdom.  </a:t>
            </a:r>
          </a:p>
        </p:txBody>
      </p:sp>
      <p:sp>
        <p:nvSpPr>
          <p:cNvPr id="20" name="Rectangle: Rounded Corners 19">
            <a:extLst>
              <a:ext uri="{FF2B5EF4-FFF2-40B4-BE49-F238E27FC236}">
                <a16:creationId xmlns:a16="http://schemas.microsoft.com/office/drawing/2014/main" id="{4D1EE019-1000-4097-8947-143EFDB01041}"/>
              </a:ext>
            </a:extLst>
          </p:cNvPr>
          <p:cNvSpPr/>
          <p:nvPr/>
        </p:nvSpPr>
        <p:spPr>
          <a:xfrm>
            <a:off x="4995084" y="2499390"/>
            <a:ext cx="6780834" cy="91004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activity (2-3 mins)</a:t>
            </a:r>
          </a:p>
          <a:p>
            <a:pPr algn="ctr"/>
            <a:r>
              <a:rPr lang="en-GB" sz="1600" dirty="0">
                <a:solidFill>
                  <a:schemeClr val="tx1"/>
                </a:solidFill>
                <a:latin typeface="Century Gothic" panose="020B0502020202020204" pitchFamily="34" charset="0"/>
                <a:cs typeface="Arial" panose="020B0604020202020204" pitchFamily="34" charset="0"/>
              </a:rPr>
              <a:t>Click the image to watch the video and discuss any of the careers featured that you would be interested in.  </a:t>
            </a:r>
          </a:p>
        </p:txBody>
      </p:sp>
      <p:sp>
        <p:nvSpPr>
          <p:cNvPr id="19" name="TextBox 13">
            <a:extLst>
              <a:ext uri="{FF2B5EF4-FFF2-40B4-BE49-F238E27FC236}">
                <a16:creationId xmlns:a16="http://schemas.microsoft.com/office/drawing/2014/main" id="{A0C55748-FD0E-4767-9149-09EC9DF5CB6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Rectangle: Rounded Corners 22">
            <a:hlinkClick r:id="rId4"/>
            <a:extLst>
              <a:ext uri="{FF2B5EF4-FFF2-40B4-BE49-F238E27FC236}">
                <a16:creationId xmlns:a16="http://schemas.microsoft.com/office/drawing/2014/main" id="{0ED31CC0-4494-4D4F-95E7-BD3DC96606AD}"/>
              </a:ext>
            </a:extLst>
          </p:cNvPr>
          <p:cNvSpPr/>
          <p:nvPr/>
        </p:nvSpPr>
        <p:spPr>
          <a:xfrm>
            <a:off x="3996201" y="2369152"/>
            <a:ext cx="784076" cy="53860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0:00-2:17</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4" name="Pentagon 20">
            <a:extLst>
              <a:ext uri="{FF2B5EF4-FFF2-40B4-BE49-F238E27FC236}">
                <a16:creationId xmlns:a16="http://schemas.microsoft.com/office/drawing/2014/main" id="{7AAA2834-455E-4183-A4DD-6D7971120E04}"/>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25" name="Shape 114">
            <a:extLst>
              <a:ext uri="{FF2B5EF4-FFF2-40B4-BE49-F238E27FC236}">
                <a16:creationId xmlns:a16="http://schemas.microsoft.com/office/drawing/2014/main" id="{F0BDDA7D-9CB0-4116-A942-0FFFE33D7CC6}"/>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Your North East opportunities in Digital Technology</a:t>
            </a:r>
          </a:p>
        </p:txBody>
      </p:sp>
      <p:pic>
        <p:nvPicPr>
          <p:cNvPr id="26" name="Picture 4" descr="New Career Development Framework">
            <a:extLst>
              <a:ext uri="{FF2B5EF4-FFF2-40B4-BE49-F238E27FC236}">
                <a16:creationId xmlns:a16="http://schemas.microsoft.com/office/drawing/2014/main" id="{3BE9CB1B-E4C2-47FB-AF3C-31FEB8559B0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ED294F2-ECA1-48E0-99B8-63AC3F6D0A1B}"/>
              </a:ext>
            </a:extLst>
          </p:cNvPr>
          <p:cNvSpPr txBox="1"/>
          <p:nvPr/>
        </p:nvSpPr>
        <p:spPr>
          <a:xfrm>
            <a:off x="10086762" y="6642556"/>
            <a:ext cx="2105238" cy="215444"/>
          </a:xfrm>
          <a:prstGeom prst="rect">
            <a:avLst/>
          </a:prstGeom>
          <a:noFill/>
        </p:spPr>
        <p:txBody>
          <a:bodyPr wrap="square">
            <a:spAutoFit/>
          </a:bodyPr>
          <a:lstStyle/>
          <a:p>
            <a:r>
              <a:rPr lang="en-GB" sz="800" dirty="0">
                <a:latin typeface="Century Gothic" panose="020B0502020202020204" pitchFamily="34" charset="0"/>
                <a:hlinkClick r:id="rId7">
                  <a:extLst>
                    <a:ext uri="{A12FA001-AC4F-418D-AE19-62706E023703}">
                      <ahyp:hlinkClr xmlns:ahyp="http://schemas.microsoft.com/office/drawing/2018/hyperlinkcolor" val="tx"/>
                    </a:ext>
                  </a:extLst>
                </a:hlinkClick>
              </a:rPr>
              <a:t>https://safeshare.tv/x/McUhua_gnpw</a:t>
            </a:r>
            <a:r>
              <a:rPr lang="en-GB" sz="800" dirty="0">
                <a:latin typeface="Century Gothic" panose="020B0502020202020204" pitchFamily="34" charset="0"/>
              </a:rPr>
              <a:t> </a:t>
            </a:r>
          </a:p>
        </p:txBody>
      </p:sp>
      <p:pic>
        <p:nvPicPr>
          <p:cNvPr id="1026" name="Picture 2">
            <a:extLst>
              <a:ext uri="{FF2B5EF4-FFF2-40B4-BE49-F238E27FC236}">
                <a16:creationId xmlns:a16="http://schemas.microsoft.com/office/drawing/2014/main" id="{A32A360A-58F2-4A1F-B34E-72C5B717729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74169" y="3758714"/>
            <a:ext cx="3101749" cy="174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3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9805D417-17A5-48E8-BB1F-F4D910DBAC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6083" y="2035685"/>
            <a:ext cx="4867523" cy="2783615"/>
          </a:xfrm>
          <a:prstGeom prst="rect">
            <a:avLst/>
          </a:prstGeom>
        </p:spPr>
      </p:pic>
      <p:sp>
        <p:nvSpPr>
          <p:cNvPr id="14" name="Rectangle: Rounded Corners 13">
            <a:extLst>
              <a:ext uri="{FF2B5EF4-FFF2-40B4-BE49-F238E27FC236}">
                <a16:creationId xmlns:a16="http://schemas.microsoft.com/office/drawing/2014/main" id="{5BCA5F89-7B65-427C-AA17-B1AC528FA2C2}"/>
              </a:ext>
            </a:extLst>
          </p:cNvPr>
          <p:cNvSpPr/>
          <p:nvPr/>
        </p:nvSpPr>
        <p:spPr>
          <a:xfrm>
            <a:off x="5834743" y="3941086"/>
            <a:ext cx="5941174" cy="736152"/>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Could you turn your </a:t>
            </a:r>
            <a:r>
              <a:rPr lang="en-GB" sz="1600" b="1" dirty="0">
                <a:solidFill>
                  <a:schemeClr val="tx1"/>
                </a:solidFill>
                <a:latin typeface="Century Gothic" panose="020B0502020202020204" pitchFamily="34" charset="0"/>
              </a:rPr>
              <a:t>gaming skills </a:t>
            </a:r>
            <a:r>
              <a:rPr lang="en-GB" sz="1600" dirty="0">
                <a:solidFill>
                  <a:schemeClr val="tx1"/>
                </a:solidFill>
                <a:latin typeface="Century Gothic" panose="020B0502020202020204" pitchFamily="34" charset="0"/>
              </a:rPr>
              <a:t>into a career?</a:t>
            </a:r>
          </a:p>
        </p:txBody>
      </p:sp>
      <p:sp>
        <p:nvSpPr>
          <p:cNvPr id="20" name="Rectangle: Rounded Corners 19">
            <a:extLst>
              <a:ext uri="{FF2B5EF4-FFF2-40B4-BE49-F238E27FC236}">
                <a16:creationId xmlns:a16="http://schemas.microsoft.com/office/drawing/2014/main" id="{4D1EE019-1000-4097-8947-143EFDB01041}"/>
              </a:ext>
            </a:extLst>
          </p:cNvPr>
          <p:cNvSpPr/>
          <p:nvPr/>
        </p:nvSpPr>
        <p:spPr>
          <a:xfrm>
            <a:off x="5834743" y="1983219"/>
            <a:ext cx="5941172" cy="1598181"/>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activity (3-4 mins)</a:t>
            </a:r>
          </a:p>
          <a:p>
            <a:pPr algn="ctr"/>
            <a:r>
              <a:rPr lang="en-GB" sz="1600" dirty="0">
                <a:solidFill>
                  <a:schemeClr val="tx1"/>
                </a:solidFill>
                <a:latin typeface="Century Gothic" panose="020B0502020202020204" pitchFamily="34" charset="0"/>
                <a:cs typeface="Arial" panose="020B0604020202020204" pitchFamily="34" charset="0"/>
              </a:rPr>
              <a:t>Click the image to watch the video of Dan Baird at Infinity27.  Listen carefully to the soft skills he says are necessary to be successful.  The next activity will ask you about your skills.  </a:t>
            </a:r>
          </a:p>
        </p:txBody>
      </p:sp>
      <p:sp>
        <p:nvSpPr>
          <p:cNvPr id="19" name="TextBox 13">
            <a:extLst>
              <a:ext uri="{FF2B5EF4-FFF2-40B4-BE49-F238E27FC236}">
                <a16:creationId xmlns:a16="http://schemas.microsoft.com/office/drawing/2014/main" id="{A0C55748-FD0E-4767-9149-09EC9DF5CB6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Rectangle: Rounded Corners 22">
            <a:hlinkClick r:id="rId4"/>
            <a:extLst>
              <a:ext uri="{FF2B5EF4-FFF2-40B4-BE49-F238E27FC236}">
                <a16:creationId xmlns:a16="http://schemas.microsoft.com/office/drawing/2014/main" id="{0ED31CC0-4494-4D4F-95E7-BD3DC96606AD}"/>
              </a:ext>
            </a:extLst>
          </p:cNvPr>
          <p:cNvSpPr/>
          <p:nvPr/>
        </p:nvSpPr>
        <p:spPr>
          <a:xfrm>
            <a:off x="4549429" y="1960769"/>
            <a:ext cx="784076" cy="53860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0:00-2:46</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4" name="Pentagon 20">
            <a:extLst>
              <a:ext uri="{FF2B5EF4-FFF2-40B4-BE49-F238E27FC236}">
                <a16:creationId xmlns:a16="http://schemas.microsoft.com/office/drawing/2014/main" id="{7AAA2834-455E-4183-A4DD-6D7971120E04}"/>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25" name="Shape 114">
            <a:extLst>
              <a:ext uri="{FF2B5EF4-FFF2-40B4-BE49-F238E27FC236}">
                <a16:creationId xmlns:a16="http://schemas.microsoft.com/office/drawing/2014/main" id="{F0BDDA7D-9CB0-4116-A942-0FFFE33D7CC6}"/>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Your North East opportunities in Digital Technology</a:t>
            </a:r>
          </a:p>
        </p:txBody>
      </p:sp>
      <p:pic>
        <p:nvPicPr>
          <p:cNvPr id="26" name="Picture 4" descr="New Career Development Framework">
            <a:extLst>
              <a:ext uri="{FF2B5EF4-FFF2-40B4-BE49-F238E27FC236}">
                <a16:creationId xmlns:a16="http://schemas.microsoft.com/office/drawing/2014/main" id="{3BE9CB1B-E4C2-47FB-AF3C-31FEB8559B0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8A4F10CD-4180-4306-9A33-6A4B891550C3}"/>
              </a:ext>
            </a:extLst>
          </p:cNvPr>
          <p:cNvSpPr/>
          <p:nvPr/>
        </p:nvSpPr>
        <p:spPr>
          <a:xfrm>
            <a:off x="416083" y="1084924"/>
            <a:ext cx="11359834" cy="538609"/>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Digital Industries account for </a:t>
            </a:r>
            <a:r>
              <a:rPr lang="en-GB" sz="1600" b="1" dirty="0">
                <a:solidFill>
                  <a:schemeClr val="tx1"/>
                </a:solidFill>
                <a:latin typeface="Century Gothic" panose="020B0502020202020204" pitchFamily="34" charset="0"/>
              </a:rPr>
              <a:t>£1.4 billion in the North East economy.  </a:t>
            </a:r>
          </a:p>
        </p:txBody>
      </p:sp>
      <p:sp>
        <p:nvSpPr>
          <p:cNvPr id="29" name="TextBox 28">
            <a:extLst>
              <a:ext uri="{FF2B5EF4-FFF2-40B4-BE49-F238E27FC236}">
                <a16:creationId xmlns:a16="http://schemas.microsoft.com/office/drawing/2014/main" id="{2ED294F2-ECA1-48E0-99B8-63AC3F6D0A1B}"/>
              </a:ext>
            </a:extLst>
          </p:cNvPr>
          <p:cNvSpPr txBox="1"/>
          <p:nvPr/>
        </p:nvSpPr>
        <p:spPr>
          <a:xfrm>
            <a:off x="10086762" y="6642556"/>
            <a:ext cx="2105238" cy="215444"/>
          </a:xfrm>
          <a:prstGeom prst="rect">
            <a:avLst/>
          </a:prstGeom>
          <a:noFill/>
        </p:spPr>
        <p:txBody>
          <a:bodyPr wrap="square">
            <a:spAutoFit/>
          </a:bodyPr>
          <a:lstStyle/>
          <a:p>
            <a:r>
              <a:rPr lang="en-GB" sz="800" dirty="0">
                <a:latin typeface="Century Gothic" panose="020B0502020202020204" pitchFamily="34" charset="0"/>
                <a:hlinkClick r:id="rId7">
                  <a:extLst>
                    <a:ext uri="{A12FA001-AC4F-418D-AE19-62706E023703}">
                      <ahyp:hlinkClr xmlns:ahyp="http://schemas.microsoft.com/office/drawing/2018/hyperlinkcolor" val="tx"/>
                    </a:ext>
                  </a:extLst>
                </a:hlinkClick>
              </a:rPr>
              <a:t>https://safeshare.tv/x/McUhua_gnpw</a:t>
            </a:r>
            <a:r>
              <a:rPr lang="en-GB" sz="800" dirty="0">
                <a:latin typeface="Century Gothic" panose="020B0502020202020204" pitchFamily="34" charset="0"/>
              </a:rPr>
              <a:t> </a:t>
            </a:r>
          </a:p>
        </p:txBody>
      </p:sp>
      <p:pic>
        <p:nvPicPr>
          <p:cNvPr id="1026" name="Picture 2" descr="I N F I N I T Y 27 – A Next-Gen Immersive Design Studio">
            <a:hlinkClick r:id="rId8"/>
            <a:extLst>
              <a:ext uri="{FF2B5EF4-FFF2-40B4-BE49-F238E27FC236}">
                <a16:creationId xmlns:a16="http://schemas.microsoft.com/office/drawing/2014/main" id="{F917D607-291C-4EBF-9632-75B95CA0F54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124041" y="4925351"/>
            <a:ext cx="5362575"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16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4" name="Picture 6" descr="New Career Development Framework">
            <a:extLst>
              <a:ext uri="{FF2B5EF4-FFF2-40B4-BE49-F238E27FC236}">
                <a16:creationId xmlns:a16="http://schemas.microsoft.com/office/drawing/2014/main" id="{979CF11D-E756-47D2-B2F9-FC1C5FD44A2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310273" y="10894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69B3FB9A-1C1E-4537-BFCC-7E9D735603CA}"/>
              </a:ext>
            </a:extLst>
          </p:cNvPr>
          <p:cNvSpPr/>
          <p:nvPr/>
        </p:nvSpPr>
        <p:spPr>
          <a:xfrm>
            <a:off x="488473" y="1084924"/>
            <a:ext cx="11215055" cy="109871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activity (3-5 mins)</a:t>
            </a:r>
          </a:p>
          <a:p>
            <a:pPr algn="ctr"/>
            <a:r>
              <a:rPr lang="en-GB" sz="1600" dirty="0">
                <a:solidFill>
                  <a:schemeClr val="tx1"/>
                </a:solidFill>
                <a:latin typeface="Century Gothic" panose="020B0502020202020204" pitchFamily="34" charset="0"/>
                <a:cs typeface="Arial" panose="020B0604020202020204" pitchFamily="34" charset="0"/>
              </a:rPr>
              <a:t>As well as qualifications and specialist skills, the other types of skills employers look for are known as “soft skills”. Can you come up with a list of the skills you think are needed to be </a:t>
            </a:r>
            <a:r>
              <a:rPr lang="en-GB" sz="1600" b="1" dirty="0">
                <a:solidFill>
                  <a:schemeClr val="tx1"/>
                </a:solidFill>
                <a:latin typeface="Century Gothic" panose="020B0502020202020204" pitchFamily="34" charset="0"/>
                <a:cs typeface="Arial" panose="020B0604020202020204" pitchFamily="34" charset="0"/>
              </a:rPr>
              <a:t>employable</a:t>
            </a:r>
            <a:r>
              <a:rPr lang="en-GB" sz="1600" dirty="0">
                <a:solidFill>
                  <a:schemeClr val="tx1"/>
                </a:solidFill>
                <a:latin typeface="Century Gothic" panose="020B0502020202020204" pitchFamily="34" charset="0"/>
                <a:cs typeface="Arial" panose="020B0604020202020204" pitchFamily="34" charset="0"/>
              </a:rPr>
              <a:t>? Click if you need a little help!</a:t>
            </a:r>
          </a:p>
        </p:txBody>
      </p:sp>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38" name="Pentagon 20">
            <a:extLst>
              <a:ext uri="{FF2B5EF4-FFF2-40B4-BE49-F238E27FC236}">
                <a16:creationId xmlns:a16="http://schemas.microsoft.com/office/drawing/2014/main" id="{DD265FD6-DDE3-448B-B1C9-5F8D99FBFB3B}"/>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45" name="Shape 114">
            <a:extLst>
              <a:ext uri="{FF2B5EF4-FFF2-40B4-BE49-F238E27FC236}">
                <a16:creationId xmlns:a16="http://schemas.microsoft.com/office/drawing/2014/main" id="{C9DFFB3D-8BA4-4552-8C3A-7F72E8351D4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Are you aware of the skills needed for a career?</a:t>
            </a:r>
          </a:p>
        </p:txBody>
      </p:sp>
      <p:pic>
        <p:nvPicPr>
          <p:cNvPr id="58" name="Picture 2" descr="brown game pieces on white surface">
            <a:extLst>
              <a:ext uri="{FF2B5EF4-FFF2-40B4-BE49-F238E27FC236}">
                <a16:creationId xmlns:a16="http://schemas.microsoft.com/office/drawing/2014/main" id="{C51A1656-9D61-4D73-B70E-F4CC65B42A0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8472" y="2485798"/>
            <a:ext cx="2559271" cy="1418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40" name="Picture 4" descr="person in red sweater holding babys hand">
            <a:extLst>
              <a:ext uri="{FF2B5EF4-FFF2-40B4-BE49-F238E27FC236}">
                <a16:creationId xmlns:a16="http://schemas.microsoft.com/office/drawing/2014/main" id="{4AFC892C-3C0D-4C49-BD8B-1021CF05512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373734" y="2488779"/>
            <a:ext cx="2559271" cy="1418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42" name="Picture 6" descr="people sitting on chair">
            <a:extLst>
              <a:ext uri="{FF2B5EF4-FFF2-40B4-BE49-F238E27FC236}">
                <a16:creationId xmlns:a16="http://schemas.microsoft.com/office/drawing/2014/main" id="{FEE567A0-1D23-4A94-8E91-2F092B35609C}"/>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9144257" y="2483626"/>
            <a:ext cx="2559271" cy="1418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44" name="Picture 8" descr="person holding click pen">
            <a:extLst>
              <a:ext uri="{FF2B5EF4-FFF2-40B4-BE49-F238E27FC236}">
                <a16:creationId xmlns:a16="http://schemas.microsoft.com/office/drawing/2014/main" id="{23BF4865-8AB5-4E19-B129-E472156ECF33}"/>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262657" y="4203563"/>
            <a:ext cx="2559271" cy="1418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46" name="Picture 10" descr="yellow smiley emoji on gray textile">
            <a:extLst>
              <a:ext uri="{FF2B5EF4-FFF2-40B4-BE49-F238E27FC236}">
                <a16:creationId xmlns:a16="http://schemas.microsoft.com/office/drawing/2014/main" id="{906A5B6A-9995-4CFA-B01B-00B69B78161D}"/>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9130333" y="4206545"/>
            <a:ext cx="2559271" cy="1418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48" name="Picture 12" descr="three crumpled yellow papers on green surface surrounded by yellow lined papers">
            <a:extLst>
              <a:ext uri="{FF2B5EF4-FFF2-40B4-BE49-F238E27FC236}">
                <a16:creationId xmlns:a16="http://schemas.microsoft.com/office/drawing/2014/main" id="{5375F43D-30B3-47B6-8412-C5127943990C}"/>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3370073" y="4206545"/>
            <a:ext cx="2562932" cy="1418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50" name="Picture 14" descr="person standing on grass mountain during day">
            <a:extLst>
              <a:ext uri="{FF2B5EF4-FFF2-40B4-BE49-F238E27FC236}">
                <a16:creationId xmlns:a16="http://schemas.microsoft.com/office/drawing/2014/main" id="{D0881CC5-A4C7-4BFC-A9F0-94038BD0B4DE}"/>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486641" y="4203563"/>
            <a:ext cx="2562932" cy="14215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52" name="Picture 16" descr="white and black jigsaw puzzle">
            <a:extLst>
              <a:ext uri="{FF2B5EF4-FFF2-40B4-BE49-F238E27FC236}">
                <a16:creationId xmlns:a16="http://schemas.microsoft.com/office/drawing/2014/main" id="{2881D177-9D2F-479C-B8CD-10D02BDC68FC}"/>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6262657" y="2484306"/>
            <a:ext cx="2559271" cy="1418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0" name="Rectangle: Rounded Corners 59">
            <a:extLst>
              <a:ext uri="{FF2B5EF4-FFF2-40B4-BE49-F238E27FC236}">
                <a16:creationId xmlns:a16="http://schemas.microsoft.com/office/drawing/2014/main" id="{21FF9A3E-D1B4-4FB1-AC48-171F68395F7E}"/>
              </a:ext>
            </a:extLst>
          </p:cNvPr>
          <p:cNvSpPr/>
          <p:nvPr/>
        </p:nvSpPr>
        <p:spPr>
          <a:xfrm>
            <a:off x="6498292" y="5062051"/>
            <a:ext cx="2088000" cy="422841"/>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Creativity</a:t>
            </a:r>
          </a:p>
        </p:txBody>
      </p:sp>
      <p:sp>
        <p:nvSpPr>
          <p:cNvPr id="61" name="Rectangle: Rounded Corners 60">
            <a:extLst>
              <a:ext uri="{FF2B5EF4-FFF2-40B4-BE49-F238E27FC236}">
                <a16:creationId xmlns:a16="http://schemas.microsoft.com/office/drawing/2014/main" id="{ACADB145-A104-45D8-A0DB-E1C50AB20093}"/>
              </a:ext>
            </a:extLst>
          </p:cNvPr>
          <p:cNvSpPr/>
          <p:nvPr/>
        </p:nvSpPr>
        <p:spPr>
          <a:xfrm>
            <a:off x="9379892" y="3353773"/>
            <a:ext cx="2088000" cy="422841"/>
          </a:xfrm>
          <a:prstGeom prst="roundRect">
            <a:avLst/>
          </a:prstGeom>
          <a:solidFill>
            <a:srgbClr val="81DEFF"/>
          </a:solidFill>
          <a:ln w="28575">
            <a:solidFill>
              <a:srgbClr val="009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Listening</a:t>
            </a:r>
          </a:p>
        </p:txBody>
      </p:sp>
      <p:sp>
        <p:nvSpPr>
          <p:cNvPr id="62" name="Rectangle: Rounded Corners 61">
            <a:extLst>
              <a:ext uri="{FF2B5EF4-FFF2-40B4-BE49-F238E27FC236}">
                <a16:creationId xmlns:a16="http://schemas.microsoft.com/office/drawing/2014/main" id="{8A757541-DC92-4DE1-814E-B67ADDC4D5A5}"/>
              </a:ext>
            </a:extLst>
          </p:cNvPr>
          <p:cNvSpPr/>
          <p:nvPr/>
        </p:nvSpPr>
        <p:spPr>
          <a:xfrm>
            <a:off x="3609369" y="3353773"/>
            <a:ext cx="2088000" cy="422841"/>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Teamwork</a:t>
            </a:r>
          </a:p>
        </p:txBody>
      </p:sp>
      <p:sp>
        <p:nvSpPr>
          <p:cNvPr id="63" name="Rectangle: Rounded Corners 62">
            <a:extLst>
              <a:ext uri="{FF2B5EF4-FFF2-40B4-BE49-F238E27FC236}">
                <a16:creationId xmlns:a16="http://schemas.microsoft.com/office/drawing/2014/main" id="{08B4B72D-155E-4027-B690-F04EC64A28E6}"/>
              </a:ext>
            </a:extLst>
          </p:cNvPr>
          <p:cNvSpPr/>
          <p:nvPr/>
        </p:nvSpPr>
        <p:spPr>
          <a:xfrm>
            <a:off x="724107" y="3358744"/>
            <a:ext cx="2088000" cy="422841"/>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Leadership</a:t>
            </a:r>
          </a:p>
        </p:txBody>
      </p:sp>
      <p:sp>
        <p:nvSpPr>
          <p:cNvPr id="67" name="Rectangle: Rounded Corners 66">
            <a:extLst>
              <a:ext uri="{FF2B5EF4-FFF2-40B4-BE49-F238E27FC236}">
                <a16:creationId xmlns:a16="http://schemas.microsoft.com/office/drawing/2014/main" id="{C4E0145D-B5C6-468D-B2CF-5BCDD0619A7B}"/>
              </a:ext>
            </a:extLst>
          </p:cNvPr>
          <p:cNvSpPr/>
          <p:nvPr/>
        </p:nvSpPr>
        <p:spPr>
          <a:xfrm>
            <a:off x="724107" y="5062053"/>
            <a:ext cx="2088000" cy="422841"/>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Aiming High</a:t>
            </a:r>
          </a:p>
        </p:txBody>
      </p:sp>
      <p:sp>
        <p:nvSpPr>
          <p:cNvPr id="68" name="Rectangle: Rounded Corners 67">
            <a:extLst>
              <a:ext uri="{FF2B5EF4-FFF2-40B4-BE49-F238E27FC236}">
                <a16:creationId xmlns:a16="http://schemas.microsoft.com/office/drawing/2014/main" id="{D5E7554F-74F4-4493-9A7C-5A25F399093E}"/>
              </a:ext>
            </a:extLst>
          </p:cNvPr>
          <p:cNvSpPr/>
          <p:nvPr/>
        </p:nvSpPr>
        <p:spPr>
          <a:xfrm>
            <a:off x="3607539" y="5062053"/>
            <a:ext cx="2088000" cy="422841"/>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Speaking</a:t>
            </a:r>
          </a:p>
        </p:txBody>
      </p:sp>
      <p:sp>
        <p:nvSpPr>
          <p:cNvPr id="69" name="Rectangle: Rounded Corners 68">
            <a:extLst>
              <a:ext uri="{FF2B5EF4-FFF2-40B4-BE49-F238E27FC236}">
                <a16:creationId xmlns:a16="http://schemas.microsoft.com/office/drawing/2014/main" id="{C895F4C7-3F09-43DC-A02C-2BA2E04EBBAA}"/>
              </a:ext>
            </a:extLst>
          </p:cNvPr>
          <p:cNvSpPr/>
          <p:nvPr/>
        </p:nvSpPr>
        <p:spPr>
          <a:xfrm>
            <a:off x="6498292" y="3353772"/>
            <a:ext cx="2088000" cy="422841"/>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Problem-solving</a:t>
            </a:r>
          </a:p>
        </p:txBody>
      </p:sp>
      <p:sp>
        <p:nvSpPr>
          <p:cNvPr id="70" name="Rectangle: Rounded Corners 69">
            <a:extLst>
              <a:ext uri="{FF2B5EF4-FFF2-40B4-BE49-F238E27FC236}">
                <a16:creationId xmlns:a16="http://schemas.microsoft.com/office/drawing/2014/main" id="{8FA91948-26C0-4B47-B26E-ECF0BDADF3D9}"/>
              </a:ext>
            </a:extLst>
          </p:cNvPr>
          <p:cNvSpPr/>
          <p:nvPr/>
        </p:nvSpPr>
        <p:spPr>
          <a:xfrm>
            <a:off x="9379892" y="5062052"/>
            <a:ext cx="2088000" cy="422841"/>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Staying Positive</a:t>
            </a:r>
          </a:p>
        </p:txBody>
      </p:sp>
    </p:spTree>
    <p:extLst>
      <p:ext uri="{BB962C8B-B14F-4D97-AF65-F5344CB8AC3E}">
        <p14:creationId xmlns:p14="http://schemas.microsoft.com/office/powerpoint/2010/main" val="15241141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7" grpId="0" animBg="1"/>
      <p:bldP spid="68" grpId="0" animBg="1"/>
      <p:bldP spid="69" grpId="0" animBg="1"/>
      <p:bldP spid="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4" name="Picture 6" descr="New Career Development Framework">
            <a:extLst>
              <a:ext uri="{FF2B5EF4-FFF2-40B4-BE49-F238E27FC236}">
                <a16:creationId xmlns:a16="http://schemas.microsoft.com/office/drawing/2014/main" id="{979CF11D-E756-47D2-B2F9-FC1C5FD44A2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310273" y="10894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813DC8DE-4B03-4772-8854-F2504ADFA009}"/>
              </a:ext>
            </a:extLst>
          </p:cNvPr>
          <p:cNvSpPr/>
          <p:nvPr/>
        </p:nvSpPr>
        <p:spPr>
          <a:xfrm>
            <a:off x="4682142" y="1084206"/>
            <a:ext cx="7022345" cy="725095"/>
          </a:xfrm>
          <a:prstGeom prst="roundRect">
            <a:avLst/>
          </a:prstGeom>
          <a:solidFill>
            <a:srgbClr val="81DEFF"/>
          </a:solidFill>
          <a:ln w="28575">
            <a:solidFill>
              <a:srgbClr val="009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Being able to </a:t>
            </a:r>
            <a:r>
              <a:rPr lang="en-GB" sz="1600" b="1" dirty="0">
                <a:solidFill>
                  <a:schemeClr val="tx1"/>
                </a:solidFill>
                <a:latin typeface="Century Gothic" panose="020B0502020202020204" pitchFamily="34" charset="0"/>
                <a:cs typeface="Arial" panose="020B0604020202020204" pitchFamily="34" charset="0"/>
              </a:rPr>
              <a:t>show that you have these types of skills </a:t>
            </a:r>
            <a:r>
              <a:rPr lang="en-GB" sz="1600" dirty="0">
                <a:solidFill>
                  <a:schemeClr val="tx1"/>
                </a:solidFill>
                <a:latin typeface="Century Gothic" panose="020B0502020202020204" pitchFamily="34" charset="0"/>
                <a:cs typeface="Arial" panose="020B0604020202020204" pitchFamily="34" charset="0"/>
              </a:rPr>
              <a:t>is </a:t>
            </a:r>
            <a:r>
              <a:rPr lang="en-GB" sz="1600" b="1" dirty="0">
                <a:solidFill>
                  <a:schemeClr val="tx1"/>
                </a:solidFill>
                <a:latin typeface="Century Gothic" panose="020B0502020202020204" pitchFamily="34" charset="0"/>
                <a:cs typeface="Arial" panose="020B0604020202020204" pitchFamily="34" charset="0"/>
              </a:rPr>
              <a:t>important</a:t>
            </a:r>
            <a:r>
              <a:rPr lang="en-GB" sz="1600" dirty="0">
                <a:solidFill>
                  <a:schemeClr val="tx1"/>
                </a:solidFill>
                <a:latin typeface="Century Gothic" panose="020B0502020202020204" pitchFamily="34" charset="0"/>
                <a:cs typeface="Arial" panose="020B0604020202020204" pitchFamily="34" charset="0"/>
              </a:rPr>
              <a:t> for helping you get the </a:t>
            </a:r>
            <a:r>
              <a:rPr lang="en-GB" sz="1600" b="1" dirty="0">
                <a:solidFill>
                  <a:schemeClr val="tx1"/>
                </a:solidFill>
                <a:latin typeface="Century Gothic" panose="020B0502020202020204" pitchFamily="34" charset="0"/>
                <a:cs typeface="Arial" panose="020B0604020202020204" pitchFamily="34" charset="0"/>
              </a:rPr>
              <a:t>job you want</a:t>
            </a:r>
            <a:r>
              <a:rPr lang="en-GB" sz="1600" dirty="0">
                <a:solidFill>
                  <a:schemeClr val="tx1"/>
                </a:solidFill>
                <a:latin typeface="Century Gothic" panose="020B0502020202020204" pitchFamily="34" charset="0"/>
                <a:cs typeface="Arial" panose="020B0604020202020204" pitchFamily="34" charset="0"/>
              </a:rPr>
              <a:t>.  </a:t>
            </a:r>
          </a:p>
        </p:txBody>
      </p:sp>
      <p:sp>
        <p:nvSpPr>
          <p:cNvPr id="29" name="Rectangle: Rounded Corners 28">
            <a:extLst>
              <a:ext uri="{FF2B5EF4-FFF2-40B4-BE49-F238E27FC236}">
                <a16:creationId xmlns:a16="http://schemas.microsoft.com/office/drawing/2014/main" id="{5EDC73D2-9688-4CD4-A9C0-39D3C996206D}"/>
              </a:ext>
            </a:extLst>
          </p:cNvPr>
          <p:cNvSpPr/>
          <p:nvPr/>
        </p:nvSpPr>
        <p:spPr>
          <a:xfrm>
            <a:off x="482861" y="4844955"/>
            <a:ext cx="5221904" cy="909490"/>
          </a:xfrm>
          <a:prstGeom prst="roundRect">
            <a:avLst/>
          </a:prstGeom>
          <a:solidFill>
            <a:srgbClr val="A0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Essential skills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People's abilities to communicate with each other and work well together.</a:t>
            </a:r>
          </a:p>
        </p:txBody>
      </p:sp>
      <p:sp>
        <p:nvSpPr>
          <p:cNvPr id="48" name="Rectangle: Rounded Corners 47">
            <a:extLst>
              <a:ext uri="{FF2B5EF4-FFF2-40B4-BE49-F238E27FC236}">
                <a16:creationId xmlns:a16="http://schemas.microsoft.com/office/drawing/2014/main" id="{A0666271-A82F-423D-9CDB-E232C9AC11F0}"/>
              </a:ext>
            </a:extLst>
          </p:cNvPr>
          <p:cNvSpPr/>
          <p:nvPr/>
        </p:nvSpPr>
        <p:spPr>
          <a:xfrm>
            <a:off x="5908415" y="4844955"/>
            <a:ext cx="5795112" cy="909490"/>
          </a:xfrm>
          <a:prstGeom prst="roundRect">
            <a:avLst/>
          </a:prstGeom>
          <a:solidFill>
            <a:srgbClr val="A0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Skills shortage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there are not enough people available with the skills needed to do the jobs, which need to be done.</a:t>
            </a:r>
            <a:endPar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38" name="Pentagon 20">
            <a:extLst>
              <a:ext uri="{FF2B5EF4-FFF2-40B4-BE49-F238E27FC236}">
                <a16:creationId xmlns:a16="http://schemas.microsoft.com/office/drawing/2014/main" id="{DD265FD6-DDE3-448B-B1C9-5F8D99FBFB3B}"/>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45" name="Shape 114">
            <a:extLst>
              <a:ext uri="{FF2B5EF4-FFF2-40B4-BE49-F238E27FC236}">
                <a16:creationId xmlns:a16="http://schemas.microsoft.com/office/drawing/2014/main" id="{C9DFFB3D-8BA4-4552-8C3A-7F72E8351D4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Are you aware of the skills needed for a career?</a:t>
            </a:r>
          </a:p>
        </p:txBody>
      </p:sp>
      <p:sp>
        <p:nvSpPr>
          <p:cNvPr id="11" name="Rectangle: Rounded Corners 10">
            <a:extLst>
              <a:ext uri="{FF2B5EF4-FFF2-40B4-BE49-F238E27FC236}">
                <a16:creationId xmlns:a16="http://schemas.microsoft.com/office/drawing/2014/main" id="{F95443C5-10AA-43C2-A839-8C88052D7543}"/>
              </a:ext>
            </a:extLst>
          </p:cNvPr>
          <p:cNvSpPr/>
          <p:nvPr/>
        </p:nvSpPr>
        <p:spPr>
          <a:xfrm>
            <a:off x="489433" y="1084206"/>
            <a:ext cx="3987993" cy="725095"/>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reflection (1-2 mins)</a:t>
            </a:r>
          </a:p>
          <a:p>
            <a:pPr algn="ctr"/>
            <a:r>
              <a:rPr lang="en-GB" sz="1600" dirty="0">
                <a:solidFill>
                  <a:schemeClr val="tx1"/>
                </a:solidFill>
                <a:latin typeface="Century Gothic" panose="020B0502020202020204" pitchFamily="34" charset="0"/>
                <a:cs typeface="Arial" panose="020B0604020202020204" pitchFamily="34" charset="0"/>
              </a:rPr>
              <a:t>How many did you come up with? </a:t>
            </a:r>
          </a:p>
        </p:txBody>
      </p:sp>
      <p:pic>
        <p:nvPicPr>
          <p:cNvPr id="13" name="Picture 4" descr="person in red sweater holding babys hand">
            <a:extLst>
              <a:ext uri="{FF2B5EF4-FFF2-40B4-BE49-F238E27FC236}">
                <a16:creationId xmlns:a16="http://schemas.microsoft.com/office/drawing/2014/main" id="{6EEE3FB2-091D-4E4D-9A44-AA3857B6ECA8}"/>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617154" y="2003086"/>
            <a:ext cx="2212865" cy="12265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6" descr="people sitting on chair">
            <a:extLst>
              <a:ext uri="{FF2B5EF4-FFF2-40B4-BE49-F238E27FC236}">
                <a16:creationId xmlns:a16="http://schemas.microsoft.com/office/drawing/2014/main" id="{1DFD8F9B-E2B3-487E-83B7-9CCE75CD7B2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9106812" y="2001557"/>
            <a:ext cx="2212865" cy="12265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8" descr="person holding click pen">
            <a:extLst>
              <a:ext uri="{FF2B5EF4-FFF2-40B4-BE49-F238E27FC236}">
                <a16:creationId xmlns:a16="http://schemas.microsoft.com/office/drawing/2014/main" id="{4940BB82-F73B-4F81-A8BC-0D9B5859C74D}"/>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184893" y="3425379"/>
            <a:ext cx="2209703" cy="12248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0" descr="yellow smiley emoji on gray textile">
            <a:extLst>
              <a:ext uri="{FF2B5EF4-FFF2-40B4-BE49-F238E27FC236}">
                <a16:creationId xmlns:a16="http://schemas.microsoft.com/office/drawing/2014/main" id="{F2372CF4-9013-4C92-8925-6024033FC852}"/>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8695044" y="3425379"/>
            <a:ext cx="2209703" cy="12248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2" descr="three crumpled yellow papers on green surface surrounded by yellow lined papers">
            <a:extLst>
              <a:ext uri="{FF2B5EF4-FFF2-40B4-BE49-F238E27FC236}">
                <a16:creationId xmlns:a16="http://schemas.microsoft.com/office/drawing/2014/main" id="{6C7DE7CB-B0E3-4BA1-B1F5-74CC3E85C985}"/>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3671581" y="3425379"/>
            <a:ext cx="2212864" cy="12248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4" descr="person standing on grass mountain during day">
            <a:extLst>
              <a:ext uri="{FF2B5EF4-FFF2-40B4-BE49-F238E27FC236}">
                <a16:creationId xmlns:a16="http://schemas.microsoft.com/office/drawing/2014/main" id="{AA10B275-0B74-4A6D-BC99-D9A71E48BC81}"/>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155104" y="3422491"/>
            <a:ext cx="2216029" cy="12291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6" descr="white and black jigsaw puzzle">
            <a:extLst>
              <a:ext uri="{FF2B5EF4-FFF2-40B4-BE49-F238E27FC236}">
                <a16:creationId xmlns:a16="http://schemas.microsoft.com/office/drawing/2014/main" id="{57C73C6A-0E1C-4F29-9D50-F772B43C5271}"/>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6361983" y="2003567"/>
            <a:ext cx="2212865" cy="12265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 descr="brown game pieces on white surface">
            <a:extLst>
              <a:ext uri="{FF2B5EF4-FFF2-40B4-BE49-F238E27FC236}">
                <a16:creationId xmlns:a16="http://schemas.microsoft.com/office/drawing/2014/main" id="{185A07F5-AF2D-4571-9BBD-8CBD18BE81A3}"/>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872325" y="2001557"/>
            <a:ext cx="2212865" cy="12265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8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14">
            <a:extLst>
              <a:ext uri="{FF2B5EF4-FFF2-40B4-BE49-F238E27FC236}">
                <a16:creationId xmlns:a16="http://schemas.microsoft.com/office/drawing/2014/main" id="{7D7CD491-4AB0-47CC-96F7-8EE27D03A4E1}"/>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sp>
        <p:nvSpPr>
          <p:cNvPr id="9" name="TextBox 13">
            <a:extLst>
              <a:ext uri="{FF2B5EF4-FFF2-40B4-BE49-F238E27FC236}">
                <a16:creationId xmlns:a16="http://schemas.microsoft.com/office/drawing/2014/main" id="{EAA78CC0-A2BD-4FA7-85C2-7B9D8EBA619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0" name="TextBox 19">
            <a:extLst>
              <a:ext uri="{FF2B5EF4-FFF2-40B4-BE49-F238E27FC236}">
                <a16:creationId xmlns:a16="http://schemas.microsoft.com/office/drawing/2014/main" id="{C5002568-CCE6-4A62-A8A8-8CE1864F8C10}"/>
              </a:ext>
            </a:extLst>
          </p:cNvPr>
          <p:cNvSpPr txBox="1"/>
          <p:nvPr/>
        </p:nvSpPr>
        <p:spPr>
          <a:xfrm>
            <a:off x="1349298" y="950033"/>
            <a:ext cx="10092309" cy="369332"/>
          </a:xfrm>
          <a:prstGeom prst="rect">
            <a:avLst/>
          </a:prstGeom>
          <a:noFill/>
        </p:spPr>
        <p:txBody>
          <a:bodyPr wrap="square" rtlCol="0">
            <a:spAutoFit/>
          </a:bodyPr>
          <a:lstStyle/>
          <a:p>
            <a:r>
              <a:rPr lang="en-GB" dirty="0">
                <a:solidFill>
                  <a:schemeClr val="bg1"/>
                </a:solidFill>
                <a:latin typeface="Century Gothic" panose="020B0502020202020204" pitchFamily="34" charset="0"/>
              </a:rPr>
              <a:t>Being aware that learning, skills and qualifications are important for careers.  </a:t>
            </a:r>
          </a:p>
        </p:txBody>
      </p:sp>
      <p:sp>
        <p:nvSpPr>
          <p:cNvPr id="21" name="TextBox 20">
            <a:extLst>
              <a:ext uri="{FF2B5EF4-FFF2-40B4-BE49-F238E27FC236}">
                <a16:creationId xmlns:a16="http://schemas.microsoft.com/office/drawing/2014/main" id="{1F740EEF-0BE0-457F-A633-AECA379E794C}"/>
              </a:ext>
            </a:extLst>
          </p:cNvPr>
          <p:cNvSpPr txBox="1"/>
          <p:nvPr/>
        </p:nvSpPr>
        <p:spPr>
          <a:xfrm>
            <a:off x="1349298" y="1648932"/>
            <a:ext cx="9858529" cy="369332"/>
          </a:xfrm>
          <a:prstGeom prst="rect">
            <a:avLst/>
          </a:prstGeom>
          <a:noFill/>
        </p:spPr>
        <p:txBody>
          <a:bodyPr wrap="square" rtlCol="0">
            <a:spAutoFit/>
          </a:bodyPr>
          <a:lstStyle/>
          <a:p>
            <a:r>
              <a:rPr lang="en-GB" dirty="0">
                <a:solidFill>
                  <a:schemeClr val="bg1"/>
                </a:solidFill>
                <a:latin typeface="Century Gothic" panose="020B0502020202020204" pitchFamily="34" charset="0"/>
              </a:rPr>
              <a:t>Being aware of the range of possible jobs.</a:t>
            </a:r>
          </a:p>
        </p:txBody>
      </p:sp>
      <p:sp>
        <p:nvSpPr>
          <p:cNvPr id="22" name="TextBox 21">
            <a:extLst>
              <a:ext uri="{FF2B5EF4-FFF2-40B4-BE49-F238E27FC236}">
                <a16:creationId xmlns:a16="http://schemas.microsoft.com/office/drawing/2014/main" id="{05BD9DE7-517A-4458-854D-4FBFF11EB6A8}"/>
              </a:ext>
            </a:extLst>
          </p:cNvPr>
          <p:cNvSpPr txBox="1"/>
          <p:nvPr/>
        </p:nvSpPr>
        <p:spPr>
          <a:xfrm>
            <a:off x="1349298" y="2347831"/>
            <a:ext cx="9858529" cy="369332"/>
          </a:xfrm>
          <a:prstGeom prst="rect">
            <a:avLst/>
          </a:prstGeom>
          <a:noFill/>
        </p:spPr>
        <p:txBody>
          <a:bodyPr wrap="square" rtlCol="0">
            <a:spAutoFit/>
          </a:bodyPr>
          <a:lstStyle/>
          <a:p>
            <a:r>
              <a:rPr lang="en-GB" dirty="0">
                <a:solidFill>
                  <a:schemeClr val="bg1"/>
                </a:solidFill>
                <a:latin typeface="Century Gothic" panose="020B0502020202020204" pitchFamily="34" charset="0"/>
              </a:rPr>
              <a:t>Being aware that career describes your journey through life, learning and work.</a:t>
            </a:r>
          </a:p>
        </p:txBody>
      </p:sp>
      <p:sp>
        <p:nvSpPr>
          <p:cNvPr id="23" name="TextBox 22">
            <a:extLst>
              <a:ext uri="{FF2B5EF4-FFF2-40B4-BE49-F238E27FC236}">
                <a16:creationId xmlns:a16="http://schemas.microsoft.com/office/drawing/2014/main" id="{178B7EAE-5829-419B-A3CB-A2EF0D4F47FB}"/>
              </a:ext>
            </a:extLst>
          </p:cNvPr>
          <p:cNvSpPr txBox="1"/>
          <p:nvPr/>
        </p:nvSpPr>
        <p:spPr>
          <a:xfrm>
            <a:off x="1349296" y="3046730"/>
            <a:ext cx="9858529" cy="369332"/>
          </a:xfrm>
          <a:prstGeom prst="rect">
            <a:avLst/>
          </a:prstGeom>
          <a:noFill/>
        </p:spPr>
        <p:txBody>
          <a:bodyPr wrap="square" rtlCol="0">
            <a:spAutoFit/>
          </a:bodyPr>
          <a:lstStyle/>
          <a:p>
            <a:r>
              <a:rPr lang="en-GB" dirty="0">
                <a:solidFill>
                  <a:schemeClr val="bg1"/>
                </a:solidFill>
                <a:latin typeface="Century Gothic" panose="020B0502020202020204" pitchFamily="34" charset="0"/>
              </a:rPr>
              <a:t>Developing the ability to communicate your needs and wants.</a:t>
            </a:r>
          </a:p>
        </p:txBody>
      </p:sp>
      <p:sp>
        <p:nvSpPr>
          <p:cNvPr id="24" name="TextBox 23">
            <a:extLst>
              <a:ext uri="{FF2B5EF4-FFF2-40B4-BE49-F238E27FC236}">
                <a16:creationId xmlns:a16="http://schemas.microsoft.com/office/drawing/2014/main" id="{B63FE7B5-7A18-4075-B079-DFF845C2A7AF}"/>
              </a:ext>
            </a:extLst>
          </p:cNvPr>
          <p:cNvSpPr txBox="1"/>
          <p:nvPr/>
        </p:nvSpPr>
        <p:spPr>
          <a:xfrm>
            <a:off x="1349297" y="3745629"/>
            <a:ext cx="9858529" cy="369332"/>
          </a:xfrm>
          <a:prstGeom prst="rect">
            <a:avLst/>
          </a:prstGeom>
          <a:noFill/>
        </p:spPr>
        <p:txBody>
          <a:bodyPr wrap="square" rtlCol="0">
            <a:spAutoFit/>
          </a:bodyPr>
          <a:lstStyle/>
          <a:p>
            <a:r>
              <a:rPr lang="en-GB" dirty="0">
                <a:solidFill>
                  <a:schemeClr val="bg1"/>
                </a:solidFill>
                <a:latin typeface="Century Gothic" panose="020B0502020202020204" pitchFamily="34" charset="0"/>
              </a:rPr>
              <a:t>Being aware of rights and responsibilities in the workplace and in society.  </a:t>
            </a:r>
          </a:p>
        </p:txBody>
      </p:sp>
      <p:sp>
        <p:nvSpPr>
          <p:cNvPr id="25" name="TextBox 24">
            <a:extLst>
              <a:ext uri="{FF2B5EF4-FFF2-40B4-BE49-F238E27FC236}">
                <a16:creationId xmlns:a16="http://schemas.microsoft.com/office/drawing/2014/main" id="{10C31B06-98A6-4D99-BB1D-3CEFA705FBF2}"/>
              </a:ext>
            </a:extLst>
          </p:cNvPr>
          <p:cNvSpPr txBox="1"/>
          <p:nvPr/>
        </p:nvSpPr>
        <p:spPr>
          <a:xfrm>
            <a:off x="1349298" y="4444527"/>
            <a:ext cx="9858528" cy="369332"/>
          </a:xfrm>
          <a:prstGeom prst="rect">
            <a:avLst/>
          </a:prstGeom>
          <a:noFill/>
        </p:spPr>
        <p:txBody>
          <a:bodyPr wrap="square" rtlCol="0">
            <a:spAutoFit/>
          </a:bodyPr>
          <a:lstStyle/>
          <a:p>
            <a:r>
              <a:rPr lang="en-GB" dirty="0">
                <a:solidFill>
                  <a:schemeClr val="bg1"/>
                </a:solidFill>
                <a:latin typeface="Century Gothic" panose="020B0502020202020204" pitchFamily="34" charset="0"/>
              </a:rPr>
              <a:t>Being aware that there are trends in local and national labour markets.  </a:t>
            </a:r>
          </a:p>
        </p:txBody>
      </p:sp>
      <p:pic>
        <p:nvPicPr>
          <p:cNvPr id="1026" name="Picture 2" descr="New Career Development Framework">
            <a:extLst>
              <a:ext uri="{FF2B5EF4-FFF2-40B4-BE49-F238E27FC236}">
                <a16:creationId xmlns:a16="http://schemas.microsoft.com/office/drawing/2014/main" id="{831CFA3F-8408-4E38-923E-AEF8C9A9238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3624" y="224187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New Career Development Framework">
            <a:extLst>
              <a:ext uri="{FF2B5EF4-FFF2-40B4-BE49-F238E27FC236}">
                <a16:creationId xmlns:a16="http://schemas.microsoft.com/office/drawing/2014/main" id="{38A6DFF1-B960-4C03-9EBA-C6913FD3538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3624" y="433906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New Career Development Framework">
            <a:extLst>
              <a:ext uri="{FF2B5EF4-FFF2-40B4-BE49-F238E27FC236}">
                <a16:creationId xmlns:a16="http://schemas.microsoft.com/office/drawing/2014/main" id="{CA7B0C6F-2DA0-416B-9551-DC858FB997D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New Career Development Framework">
            <a:extLst>
              <a:ext uri="{FF2B5EF4-FFF2-40B4-BE49-F238E27FC236}">
                <a16:creationId xmlns:a16="http://schemas.microsoft.com/office/drawing/2014/main" id="{DE47CBA8-6C3A-4573-B227-17E1BF0BCA2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08641" y="364000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descr="New Career Development Framework">
            <a:extLst>
              <a:ext uri="{FF2B5EF4-FFF2-40B4-BE49-F238E27FC236}">
                <a16:creationId xmlns:a16="http://schemas.microsoft.com/office/drawing/2014/main" id="{34E65739-D6C8-4B4E-8C87-2F970409F3C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8796" y="294093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6" name="Picture 12" descr="New Career Development Framework">
            <a:extLst>
              <a:ext uri="{FF2B5EF4-FFF2-40B4-BE49-F238E27FC236}">
                <a16:creationId xmlns:a16="http://schemas.microsoft.com/office/drawing/2014/main" id="{20F8B116-DF2D-4652-9B0B-08AF31A8848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13624" y="154280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92071"/>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10" descr="New Career Development Framework">
            <a:extLst>
              <a:ext uri="{FF2B5EF4-FFF2-40B4-BE49-F238E27FC236}">
                <a16:creationId xmlns:a16="http://schemas.microsoft.com/office/drawing/2014/main" id="{47CF3061-D812-4DA3-852C-1274037A453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84067" y="108940"/>
            <a:ext cx="811073" cy="79551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51E56EC9-7D5F-409C-A4AA-8FD1F846F31C}"/>
              </a:ext>
            </a:extLst>
          </p:cNvPr>
          <p:cNvSpPr/>
          <p:nvPr/>
        </p:nvSpPr>
        <p:spPr>
          <a:xfrm>
            <a:off x="1349298" y="3067865"/>
            <a:ext cx="7084772" cy="61483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Next time you’re about to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text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friend or relative,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pick up the phone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and have a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conversation</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instead.  </a:t>
            </a:r>
          </a:p>
        </p:txBody>
      </p:sp>
      <p:sp>
        <p:nvSpPr>
          <p:cNvPr id="21" name="Rectangle: Rounded Corners 20">
            <a:extLst>
              <a:ext uri="{FF2B5EF4-FFF2-40B4-BE49-F238E27FC236}">
                <a16:creationId xmlns:a16="http://schemas.microsoft.com/office/drawing/2014/main" id="{FCA38981-0CD1-4B3C-BEA1-CA5C8641D922}"/>
              </a:ext>
            </a:extLst>
          </p:cNvPr>
          <p:cNvSpPr/>
          <p:nvPr/>
        </p:nvSpPr>
        <p:spPr>
          <a:xfrm>
            <a:off x="1349298" y="2035926"/>
            <a:ext cx="7084772" cy="61483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Get a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part-time job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 do some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volunteering</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These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ways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talk to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different people</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22" name="Rectangle: Rounded Corners 21">
            <a:extLst>
              <a:ext uri="{FF2B5EF4-FFF2-40B4-BE49-F238E27FC236}">
                <a16:creationId xmlns:a16="http://schemas.microsoft.com/office/drawing/2014/main" id="{61FBDFB6-9D8A-41A0-BCDD-76E7C2EC6E6B}"/>
              </a:ext>
            </a:extLst>
          </p:cNvPr>
          <p:cNvSpPr/>
          <p:nvPr/>
        </p:nvSpPr>
        <p:spPr>
          <a:xfrm>
            <a:off x="432501" y="1074284"/>
            <a:ext cx="8155149" cy="666031"/>
          </a:xfrm>
          <a:prstGeom prst="roundRect">
            <a:avLst/>
          </a:prstGeom>
          <a:solidFill>
            <a:srgbClr val="C1EF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communication skills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are important and are a key skill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employers look for</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Here are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some ideas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for improving your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communication</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skills.  </a:t>
            </a:r>
          </a:p>
        </p:txBody>
      </p:sp>
      <p:sp>
        <p:nvSpPr>
          <p:cNvPr id="24" name="Rectangle: Rounded Corners 23">
            <a:extLst>
              <a:ext uri="{FF2B5EF4-FFF2-40B4-BE49-F238E27FC236}">
                <a16:creationId xmlns:a16="http://schemas.microsoft.com/office/drawing/2014/main" id="{A6A93A96-29BD-4BCF-9FE6-CCB64CA1E672}"/>
              </a:ext>
            </a:extLst>
          </p:cNvPr>
          <p:cNvSpPr/>
          <p:nvPr/>
        </p:nvSpPr>
        <p:spPr>
          <a:xfrm>
            <a:off x="1349298" y="4099805"/>
            <a:ext cx="7084772" cy="61195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Think about your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body language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do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smile and look people in the eye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meet</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or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speak to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them?</a:t>
            </a:r>
          </a:p>
        </p:txBody>
      </p:sp>
      <p:sp>
        <p:nvSpPr>
          <p:cNvPr id="26" name="Rectangle: Rounded Corners 25">
            <a:extLst>
              <a:ext uri="{FF2B5EF4-FFF2-40B4-BE49-F238E27FC236}">
                <a16:creationId xmlns:a16="http://schemas.microsoft.com/office/drawing/2014/main" id="{EDC90FF2-2A77-46FB-9EF3-2C08D5CACEBC}"/>
              </a:ext>
            </a:extLst>
          </p:cNvPr>
          <p:cNvSpPr/>
          <p:nvPr/>
        </p:nvSpPr>
        <p:spPr>
          <a:xfrm>
            <a:off x="428310" y="4908557"/>
            <a:ext cx="8159340" cy="70206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Pair activity (2-3 mins)</a:t>
            </a:r>
          </a:p>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Write down three things you can do to improve your speaking and listening skills.</a:t>
            </a:r>
          </a:p>
        </p:txBody>
      </p:sp>
      <p:sp>
        <p:nvSpPr>
          <p:cNvPr id="34" name="TextBox 13">
            <a:extLst>
              <a:ext uri="{FF2B5EF4-FFF2-40B4-BE49-F238E27FC236}">
                <a16:creationId xmlns:a16="http://schemas.microsoft.com/office/drawing/2014/main" id="{F423EE3F-3A06-49E4-B615-E1939EEB224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5" name="Pentagon 20">
            <a:extLst>
              <a:ext uri="{FF2B5EF4-FFF2-40B4-BE49-F238E27FC236}">
                <a16:creationId xmlns:a16="http://schemas.microsoft.com/office/drawing/2014/main" id="{7698BF36-EFE9-4874-8EC5-870923836BCF}"/>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30" name="Shape 114">
            <a:extLst>
              <a:ext uri="{FF2B5EF4-FFF2-40B4-BE49-F238E27FC236}">
                <a16:creationId xmlns:a16="http://schemas.microsoft.com/office/drawing/2014/main" id="{0B38ED83-9A40-4802-8D3C-2F70F60675C2}"/>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Speaking &amp; listening are key</a:t>
            </a:r>
          </a:p>
        </p:txBody>
      </p:sp>
      <p:sp>
        <p:nvSpPr>
          <p:cNvPr id="37" name="Oval 36">
            <a:extLst>
              <a:ext uri="{FF2B5EF4-FFF2-40B4-BE49-F238E27FC236}">
                <a16:creationId xmlns:a16="http://schemas.microsoft.com/office/drawing/2014/main" id="{8B5DE2B0-B80D-4CC9-A03F-9CE0939D7431}"/>
              </a:ext>
            </a:extLst>
          </p:cNvPr>
          <p:cNvSpPr/>
          <p:nvPr/>
        </p:nvSpPr>
        <p:spPr>
          <a:xfrm>
            <a:off x="434276" y="1996639"/>
            <a:ext cx="702060" cy="702060"/>
          </a:xfrm>
          <a:prstGeom prst="ellipse">
            <a:avLst/>
          </a:prstGeom>
          <a:solidFill>
            <a:srgbClr val="202C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1</a:t>
            </a:r>
          </a:p>
        </p:txBody>
      </p:sp>
      <p:sp>
        <p:nvSpPr>
          <p:cNvPr id="38" name="Oval 37">
            <a:extLst>
              <a:ext uri="{FF2B5EF4-FFF2-40B4-BE49-F238E27FC236}">
                <a16:creationId xmlns:a16="http://schemas.microsoft.com/office/drawing/2014/main" id="{58D1F0B6-6DA5-44F7-9866-7B8BED267B38}"/>
              </a:ext>
            </a:extLst>
          </p:cNvPr>
          <p:cNvSpPr/>
          <p:nvPr/>
        </p:nvSpPr>
        <p:spPr>
          <a:xfrm>
            <a:off x="434276" y="2997169"/>
            <a:ext cx="702060" cy="702060"/>
          </a:xfrm>
          <a:prstGeom prst="ellipse">
            <a:avLst/>
          </a:prstGeom>
          <a:solidFill>
            <a:srgbClr val="0F63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2</a:t>
            </a:r>
          </a:p>
        </p:txBody>
      </p:sp>
      <p:sp>
        <p:nvSpPr>
          <p:cNvPr id="39" name="Oval 38">
            <a:extLst>
              <a:ext uri="{FF2B5EF4-FFF2-40B4-BE49-F238E27FC236}">
                <a16:creationId xmlns:a16="http://schemas.microsoft.com/office/drawing/2014/main" id="{C2D40D4B-0FFF-4C14-8B18-3B34EE4DE686}"/>
              </a:ext>
            </a:extLst>
          </p:cNvPr>
          <p:cNvSpPr/>
          <p:nvPr/>
        </p:nvSpPr>
        <p:spPr>
          <a:xfrm>
            <a:off x="434276" y="3997699"/>
            <a:ext cx="702060" cy="702060"/>
          </a:xfrm>
          <a:prstGeom prst="ellipse">
            <a:avLst/>
          </a:prstGeom>
          <a:solidFill>
            <a:srgbClr val="64BAD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3</a:t>
            </a:r>
          </a:p>
        </p:txBody>
      </p:sp>
      <p:pic>
        <p:nvPicPr>
          <p:cNvPr id="13316" name="Picture 4" descr="pink and blue pen on white table">
            <a:extLst>
              <a:ext uri="{FF2B5EF4-FFF2-40B4-BE49-F238E27FC236}">
                <a16:creationId xmlns:a16="http://schemas.microsoft.com/office/drawing/2014/main" id="{A74E104B-F185-4B33-9564-CEF2CA210335}"/>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800612" y="1068810"/>
            <a:ext cx="2957112" cy="45557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719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animBg="1"/>
      <p:bldP spid="37" grpId="0" animBg="1"/>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294" name="Picture 6">
            <a:extLst>
              <a:ext uri="{FF2B5EF4-FFF2-40B4-BE49-F238E27FC236}">
                <a16:creationId xmlns:a16="http://schemas.microsoft.com/office/drawing/2014/main" id="{E8189D70-CDAB-4BD3-A568-9D9A59C9158E}"/>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14065" y="1061111"/>
            <a:ext cx="11163869" cy="44901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3">
            <a:extLst>
              <a:ext uri="{FF2B5EF4-FFF2-40B4-BE49-F238E27FC236}">
                <a16:creationId xmlns:a16="http://schemas.microsoft.com/office/drawing/2014/main" id="{3DD475F1-5270-44FD-80EB-5A81E1060F50}"/>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47" name="Rectangle: Rounded Corners 46">
            <a:extLst>
              <a:ext uri="{FF2B5EF4-FFF2-40B4-BE49-F238E27FC236}">
                <a16:creationId xmlns:a16="http://schemas.microsoft.com/office/drawing/2014/main" id="{49C091F3-05EE-4861-A5E2-F40428623425}"/>
              </a:ext>
            </a:extLst>
          </p:cNvPr>
          <p:cNvSpPr/>
          <p:nvPr/>
        </p:nvSpPr>
        <p:spPr>
          <a:xfrm>
            <a:off x="969039" y="1544210"/>
            <a:ext cx="5418113" cy="173460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Class discussion (2-3 mins)</a:t>
            </a:r>
          </a:p>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Why is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listening</a:t>
            </a: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 so important for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good communication</a:t>
            </a: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 How are your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listening skills</a:t>
            </a: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 In which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careers</a:t>
            </a: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 do you think you would need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good</a:t>
            </a: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communication</a:t>
            </a: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a:t>
            </a:r>
          </a:p>
        </p:txBody>
      </p:sp>
      <p:sp>
        <p:nvSpPr>
          <p:cNvPr id="36" name="Rectangle: Rounded Corners 35">
            <a:extLst>
              <a:ext uri="{FF2B5EF4-FFF2-40B4-BE49-F238E27FC236}">
                <a16:creationId xmlns:a16="http://schemas.microsoft.com/office/drawing/2014/main" id="{5E180A3C-4B8A-4A6E-914C-BD7F37DF409D}"/>
              </a:ext>
            </a:extLst>
          </p:cNvPr>
          <p:cNvSpPr/>
          <p:nvPr/>
        </p:nvSpPr>
        <p:spPr>
          <a:xfrm>
            <a:off x="968991" y="3622081"/>
            <a:ext cx="5415568" cy="1446045"/>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main essential skill </a:t>
            </a:r>
            <a:r>
              <a:rPr lang="en-GB" sz="1600" dirty="0">
                <a:solidFill>
                  <a:schemeClr val="tx1"/>
                </a:solidFill>
                <a:latin typeface="Century Gothic" panose="020B0502020202020204" pitchFamily="34" charset="0"/>
              </a:rPr>
              <a:t>that employers in the North East (and in the rest of the </a:t>
            </a:r>
            <a:r>
              <a:rPr lang="en-GB" sz="1600" b="1" dirty="0">
                <a:solidFill>
                  <a:schemeClr val="tx1"/>
                </a:solidFill>
                <a:latin typeface="Century Gothic" panose="020B0502020202020204" pitchFamily="34" charset="0"/>
              </a:rPr>
              <a:t>country</a:t>
            </a:r>
            <a:r>
              <a:rPr lang="en-GB" sz="1600" dirty="0">
                <a:solidFill>
                  <a:schemeClr val="tx1"/>
                </a:solidFill>
                <a:latin typeface="Century Gothic" panose="020B0502020202020204" pitchFamily="34" charset="0"/>
              </a:rPr>
              <a:t>) are looking for is </a:t>
            </a:r>
            <a:r>
              <a:rPr lang="en-GB" sz="1600" b="1" dirty="0">
                <a:solidFill>
                  <a:schemeClr val="tx1"/>
                </a:solidFill>
                <a:latin typeface="Century Gothic" panose="020B0502020202020204" pitchFamily="34" charset="0"/>
              </a:rPr>
              <a:t>good communication.</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39" name="Pentagon 20">
            <a:extLst>
              <a:ext uri="{FF2B5EF4-FFF2-40B4-BE49-F238E27FC236}">
                <a16:creationId xmlns:a16="http://schemas.microsoft.com/office/drawing/2014/main" id="{301620F4-37AF-4258-BD1E-3F0590323325}"/>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40" name="Shape 114">
            <a:extLst>
              <a:ext uri="{FF2B5EF4-FFF2-40B4-BE49-F238E27FC236}">
                <a16:creationId xmlns:a16="http://schemas.microsoft.com/office/drawing/2014/main" id="{209446F4-491E-4CFD-91ED-185590E8FEF2}"/>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How well do you communicate?</a:t>
            </a:r>
          </a:p>
        </p:txBody>
      </p:sp>
      <p:pic>
        <p:nvPicPr>
          <p:cNvPr id="8" name="Picture 10" descr="New Career Development Framework">
            <a:extLst>
              <a:ext uri="{FF2B5EF4-FFF2-40B4-BE49-F238E27FC236}">
                <a16:creationId xmlns:a16="http://schemas.microsoft.com/office/drawing/2014/main" id="{D459AD89-6E1A-4323-B356-92A0998FDFD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84067" y="108940"/>
            <a:ext cx="811073" cy="79551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812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extBox 13">
            <a:extLst>
              <a:ext uri="{FF2B5EF4-FFF2-40B4-BE49-F238E27FC236}">
                <a16:creationId xmlns:a16="http://schemas.microsoft.com/office/drawing/2014/main" id="{3DD475F1-5270-44FD-80EB-5A81E1060F50}"/>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39" name="Pentagon 20">
            <a:extLst>
              <a:ext uri="{FF2B5EF4-FFF2-40B4-BE49-F238E27FC236}">
                <a16:creationId xmlns:a16="http://schemas.microsoft.com/office/drawing/2014/main" id="{02AED782-B64A-4092-8997-0333B6A9079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40" name="Shape 114">
            <a:extLst>
              <a:ext uri="{FF2B5EF4-FFF2-40B4-BE49-F238E27FC236}">
                <a16:creationId xmlns:a16="http://schemas.microsoft.com/office/drawing/2014/main" id="{D4003CEB-38E4-4D84-B747-1BFADC987966}"/>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How well do you communicate?</a:t>
            </a:r>
          </a:p>
        </p:txBody>
      </p:sp>
      <p:sp>
        <p:nvSpPr>
          <p:cNvPr id="42" name="Rectangle: Rounded Corners 41">
            <a:extLst>
              <a:ext uri="{FF2B5EF4-FFF2-40B4-BE49-F238E27FC236}">
                <a16:creationId xmlns:a16="http://schemas.microsoft.com/office/drawing/2014/main" id="{CD868C71-CBE1-4792-9A22-75C8DB36BD26}"/>
              </a:ext>
            </a:extLst>
          </p:cNvPr>
          <p:cNvSpPr/>
          <p:nvPr/>
        </p:nvSpPr>
        <p:spPr>
          <a:xfrm>
            <a:off x="2012785" y="4453704"/>
            <a:ext cx="2088000" cy="745595"/>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Wait your turn to speak?</a:t>
            </a:r>
          </a:p>
        </p:txBody>
      </p:sp>
      <p:sp>
        <p:nvSpPr>
          <p:cNvPr id="45" name="Rectangle: Rounded Corners 44">
            <a:extLst>
              <a:ext uri="{FF2B5EF4-FFF2-40B4-BE49-F238E27FC236}">
                <a16:creationId xmlns:a16="http://schemas.microsoft.com/office/drawing/2014/main" id="{A27961FB-1649-43E5-9B0A-008A12F852FD}"/>
              </a:ext>
            </a:extLst>
          </p:cNvPr>
          <p:cNvSpPr/>
          <p:nvPr/>
        </p:nvSpPr>
        <p:spPr>
          <a:xfrm>
            <a:off x="432342" y="2730140"/>
            <a:ext cx="2088000" cy="745595"/>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Value and respect the speaker?</a:t>
            </a:r>
          </a:p>
        </p:txBody>
      </p:sp>
      <p:sp>
        <p:nvSpPr>
          <p:cNvPr id="62" name="Rectangle: Rounded Corners 61">
            <a:extLst>
              <a:ext uri="{FF2B5EF4-FFF2-40B4-BE49-F238E27FC236}">
                <a16:creationId xmlns:a16="http://schemas.microsoft.com/office/drawing/2014/main" id="{32A899BE-29A5-4DC6-9F6E-D3358BA43B8B}"/>
              </a:ext>
            </a:extLst>
          </p:cNvPr>
          <p:cNvSpPr/>
          <p:nvPr/>
        </p:nvSpPr>
        <p:spPr>
          <a:xfrm>
            <a:off x="4258552" y="2730140"/>
            <a:ext cx="2088000" cy="745595"/>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Look at the person speaking?</a:t>
            </a:r>
          </a:p>
        </p:txBody>
      </p:sp>
      <p:sp>
        <p:nvSpPr>
          <p:cNvPr id="63" name="Rectangle: Rounded Corners 62">
            <a:extLst>
              <a:ext uri="{FF2B5EF4-FFF2-40B4-BE49-F238E27FC236}">
                <a16:creationId xmlns:a16="http://schemas.microsoft.com/office/drawing/2014/main" id="{1EBF038C-9AB4-4FD9-967C-15C5C008D91C}"/>
              </a:ext>
            </a:extLst>
          </p:cNvPr>
          <p:cNvSpPr/>
          <p:nvPr/>
        </p:nvSpPr>
        <p:spPr>
          <a:xfrm>
            <a:off x="5844420" y="4453704"/>
            <a:ext cx="2088000" cy="745595"/>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Think about what is being said?</a:t>
            </a:r>
          </a:p>
        </p:txBody>
      </p:sp>
      <p:sp>
        <p:nvSpPr>
          <p:cNvPr id="80" name="Rectangle: Rounded Corners 79">
            <a:extLst>
              <a:ext uri="{FF2B5EF4-FFF2-40B4-BE49-F238E27FC236}">
                <a16:creationId xmlns:a16="http://schemas.microsoft.com/office/drawing/2014/main" id="{E6F95BAD-FB69-40F0-85E3-39B2F02E28BA}"/>
              </a:ext>
            </a:extLst>
          </p:cNvPr>
          <p:cNvSpPr/>
          <p:nvPr/>
        </p:nvSpPr>
        <p:spPr>
          <a:xfrm>
            <a:off x="9676054" y="4453704"/>
            <a:ext cx="2088000" cy="745595"/>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Listen to all of the information?</a:t>
            </a:r>
          </a:p>
        </p:txBody>
      </p:sp>
      <p:sp>
        <p:nvSpPr>
          <p:cNvPr id="81" name="Rectangle: Rounded Corners 80">
            <a:extLst>
              <a:ext uri="{FF2B5EF4-FFF2-40B4-BE49-F238E27FC236}">
                <a16:creationId xmlns:a16="http://schemas.microsoft.com/office/drawing/2014/main" id="{A225A50F-B318-4756-86F4-EF843F1A0DCD}"/>
              </a:ext>
            </a:extLst>
          </p:cNvPr>
          <p:cNvSpPr/>
          <p:nvPr/>
        </p:nvSpPr>
        <p:spPr>
          <a:xfrm>
            <a:off x="8084761" y="2730140"/>
            <a:ext cx="2088000" cy="745595"/>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Ask thoughtful questions?</a:t>
            </a:r>
          </a:p>
        </p:txBody>
      </p:sp>
      <p:sp>
        <p:nvSpPr>
          <p:cNvPr id="83" name="Rectangle: Rounded Corners 82">
            <a:extLst>
              <a:ext uri="{FF2B5EF4-FFF2-40B4-BE49-F238E27FC236}">
                <a16:creationId xmlns:a16="http://schemas.microsoft.com/office/drawing/2014/main" id="{1720F536-0351-44F6-9221-F85042A4CD70}"/>
              </a:ext>
            </a:extLst>
          </p:cNvPr>
          <p:cNvSpPr/>
          <p:nvPr/>
        </p:nvSpPr>
        <p:spPr>
          <a:xfrm>
            <a:off x="732544" y="1087184"/>
            <a:ext cx="5232675" cy="1000815"/>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Individual reflection (1-2 mins)</a:t>
            </a:r>
          </a:p>
          <a:p>
            <a:pPr algn="ctr"/>
            <a:r>
              <a:rPr lang="en-GB" sz="1600" dirty="0">
                <a:solidFill>
                  <a:schemeClr val="tx1"/>
                </a:solidFill>
                <a:latin typeface="Century Gothic" panose="020B0502020202020204" pitchFamily="34" charset="0"/>
              </a:rPr>
              <a:t>How are your communication skills? Do you always make sure to do the things below?</a:t>
            </a:r>
          </a:p>
        </p:txBody>
      </p:sp>
      <p:sp>
        <p:nvSpPr>
          <p:cNvPr id="84" name="Rectangle: Rounded Corners 83">
            <a:extLst>
              <a:ext uri="{FF2B5EF4-FFF2-40B4-BE49-F238E27FC236}">
                <a16:creationId xmlns:a16="http://schemas.microsoft.com/office/drawing/2014/main" id="{E982413C-AD9B-4339-A105-2E3D9D801DFF}"/>
              </a:ext>
            </a:extLst>
          </p:cNvPr>
          <p:cNvSpPr/>
          <p:nvPr/>
        </p:nvSpPr>
        <p:spPr>
          <a:xfrm>
            <a:off x="6230639" y="1088987"/>
            <a:ext cx="5232674" cy="998798"/>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Choose one of these. How could you make it even better?</a:t>
            </a:r>
          </a:p>
        </p:txBody>
      </p:sp>
      <p:pic>
        <p:nvPicPr>
          <p:cNvPr id="90" name="Picture 2" descr="black and orange traffic light">
            <a:extLst>
              <a:ext uri="{FF2B5EF4-FFF2-40B4-BE49-F238E27FC236}">
                <a16:creationId xmlns:a16="http://schemas.microsoft.com/office/drawing/2014/main" id="{74719A69-5AF8-4C34-A475-A202462265E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32341" y="4117876"/>
            <a:ext cx="1417252" cy="141725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1" name="Picture 6" descr="close-up photography of human eye">
            <a:extLst>
              <a:ext uri="{FF2B5EF4-FFF2-40B4-BE49-F238E27FC236}">
                <a16:creationId xmlns:a16="http://schemas.microsoft.com/office/drawing/2014/main" id="{DCC00747-C358-40C1-9A55-2BDECB28D347}"/>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507031" y="2394311"/>
            <a:ext cx="1417252" cy="141725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 name="Picture 8" descr="woman in black tank top">
            <a:extLst>
              <a:ext uri="{FF2B5EF4-FFF2-40B4-BE49-F238E27FC236}">
                <a16:creationId xmlns:a16="http://schemas.microsoft.com/office/drawing/2014/main" id="{991ACC61-27A0-474C-9ACC-8C7FC9AE4EA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0329264" y="2394312"/>
            <a:ext cx="1417252" cy="141725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 name="Picture 10" descr="photo of bulb artwork">
            <a:extLst>
              <a:ext uri="{FF2B5EF4-FFF2-40B4-BE49-F238E27FC236}">
                <a16:creationId xmlns:a16="http://schemas.microsoft.com/office/drawing/2014/main" id="{5B261D4F-3F83-4E70-BBA6-A4E076676142}"/>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t="-153"/>
          <a:stretch/>
        </p:blipFill>
        <p:spPr bwMode="auto">
          <a:xfrm>
            <a:off x="4258552" y="4117875"/>
            <a:ext cx="1417251" cy="1417251"/>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4" name="Picture 14" descr="white and brown rabbit looking at camera">
            <a:extLst>
              <a:ext uri="{FF2B5EF4-FFF2-40B4-BE49-F238E27FC236}">
                <a16:creationId xmlns:a16="http://schemas.microsoft.com/office/drawing/2014/main" id="{04D99FFB-297D-482A-8BEC-5CAB11941EC4}"/>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8084761" y="4117875"/>
            <a:ext cx="1433785" cy="1417251"/>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5" name="Picture 16" descr="boy in black hoodie sitting on chair">
            <a:extLst>
              <a:ext uri="{FF2B5EF4-FFF2-40B4-BE49-F238E27FC236}">
                <a16:creationId xmlns:a16="http://schemas.microsoft.com/office/drawing/2014/main" id="{86C03FE8-575F-4CC1-BE5C-91A5B8D1C447}"/>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b="-324"/>
          <a:stretch/>
        </p:blipFill>
        <p:spPr bwMode="auto">
          <a:xfrm>
            <a:off x="2669971" y="2394311"/>
            <a:ext cx="1433785" cy="141725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0" descr="New Career Development Framework">
            <a:extLst>
              <a:ext uri="{FF2B5EF4-FFF2-40B4-BE49-F238E27FC236}">
                <a16:creationId xmlns:a16="http://schemas.microsoft.com/office/drawing/2014/main" id="{6A7A7432-7D82-4A71-BE68-638637E13C2C}"/>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1284067" y="108940"/>
            <a:ext cx="811073" cy="79551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8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62" grpId="0" animBg="1"/>
      <p:bldP spid="63" grpId="0" animBg="1"/>
      <p:bldP spid="80" grpId="0" animBg="1"/>
      <p:bldP spid="81" grpId="0" animBg="1"/>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73F91B2A-8297-4689-A4E7-D0DA0667B1F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9" name="Rectangle: Rounded Corners 18">
            <a:extLst>
              <a:ext uri="{FF2B5EF4-FFF2-40B4-BE49-F238E27FC236}">
                <a16:creationId xmlns:a16="http://schemas.microsoft.com/office/drawing/2014/main" id="{73DABEFB-A753-4E49-AEB8-D5217E8B0C19}"/>
              </a:ext>
            </a:extLst>
          </p:cNvPr>
          <p:cNvSpPr/>
          <p:nvPr/>
        </p:nvSpPr>
        <p:spPr>
          <a:xfrm>
            <a:off x="327544" y="2510630"/>
            <a:ext cx="11536911" cy="995271"/>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Individual activity (1-2 mins)</a:t>
            </a:r>
          </a:p>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Write down the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top three responsibilities</a:t>
            </a: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 you think you, as an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employee</a:t>
            </a: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 would have at work. Then, share your ideas as a class. Click for some picture prompts.</a:t>
            </a:r>
          </a:p>
        </p:txBody>
      </p:sp>
      <p:sp>
        <p:nvSpPr>
          <p:cNvPr id="22" name="Rectangle: Rounded Corners 21">
            <a:extLst>
              <a:ext uri="{FF2B5EF4-FFF2-40B4-BE49-F238E27FC236}">
                <a16:creationId xmlns:a16="http://schemas.microsoft.com/office/drawing/2014/main" id="{FE7F29F4-037F-475F-BE24-F4FC829FDF59}"/>
              </a:ext>
            </a:extLst>
          </p:cNvPr>
          <p:cNvSpPr/>
          <p:nvPr/>
        </p:nvSpPr>
        <p:spPr>
          <a:xfrm>
            <a:off x="6486090" y="1090151"/>
            <a:ext cx="2494138" cy="1170698"/>
          </a:xfrm>
          <a:prstGeom prst="roundRect">
            <a:avLst/>
          </a:prstGeom>
          <a:solidFill>
            <a:srgbClr val="A0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Employer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person who gives you the job.</a:t>
            </a:r>
          </a:p>
        </p:txBody>
      </p:sp>
      <p:sp>
        <p:nvSpPr>
          <p:cNvPr id="23" name="Rectangle: Rounded Corners 22">
            <a:extLst>
              <a:ext uri="{FF2B5EF4-FFF2-40B4-BE49-F238E27FC236}">
                <a16:creationId xmlns:a16="http://schemas.microsoft.com/office/drawing/2014/main" id="{B35B9CC0-9BC3-4F58-B2F8-312AF64F2EA1}"/>
              </a:ext>
            </a:extLst>
          </p:cNvPr>
          <p:cNvSpPr/>
          <p:nvPr/>
        </p:nvSpPr>
        <p:spPr>
          <a:xfrm>
            <a:off x="9370318" y="1090150"/>
            <a:ext cx="2494138" cy="1170697"/>
          </a:xfrm>
          <a:prstGeom prst="roundRect">
            <a:avLst/>
          </a:prstGeom>
          <a:solidFill>
            <a:srgbClr val="A0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Employee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person who works for someone else.  </a:t>
            </a:r>
          </a:p>
        </p:txBody>
      </p:sp>
      <p:pic>
        <p:nvPicPr>
          <p:cNvPr id="32" name="Picture 8" descr="New Career Development Framework">
            <a:extLst>
              <a:ext uri="{FF2B5EF4-FFF2-40B4-BE49-F238E27FC236}">
                <a16:creationId xmlns:a16="http://schemas.microsoft.com/office/drawing/2014/main" id="{EEDD4AB0-4F0C-422D-9512-2401E2920EA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84067" y="103661"/>
            <a:ext cx="806018" cy="806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4" name="Pentagon 20">
            <a:extLst>
              <a:ext uri="{FF2B5EF4-FFF2-40B4-BE49-F238E27FC236}">
                <a16:creationId xmlns:a16="http://schemas.microsoft.com/office/drawing/2014/main" id="{17036083-3219-45EC-8586-B7552187C5DB}"/>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7</a:t>
            </a:r>
          </a:p>
        </p:txBody>
      </p:sp>
      <p:sp>
        <p:nvSpPr>
          <p:cNvPr id="35" name="Shape 114">
            <a:extLst>
              <a:ext uri="{FF2B5EF4-FFF2-40B4-BE49-F238E27FC236}">
                <a16:creationId xmlns:a16="http://schemas.microsoft.com/office/drawing/2014/main" id="{3EB3452F-9204-4BAE-8634-9601A63A86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Rights &amp; responsibilities in your chosen career</a:t>
            </a:r>
          </a:p>
        </p:txBody>
      </p:sp>
      <p:sp>
        <p:nvSpPr>
          <p:cNvPr id="37" name="Rectangle: Rounded Corners 36">
            <a:extLst>
              <a:ext uri="{FF2B5EF4-FFF2-40B4-BE49-F238E27FC236}">
                <a16:creationId xmlns:a16="http://schemas.microsoft.com/office/drawing/2014/main" id="{F668CAA4-B717-4E78-BF12-F10BC4CB6D2B}"/>
              </a:ext>
            </a:extLst>
          </p:cNvPr>
          <p:cNvSpPr/>
          <p:nvPr/>
        </p:nvSpPr>
        <p:spPr>
          <a:xfrm>
            <a:off x="327545" y="1090151"/>
            <a:ext cx="5768455" cy="1175377"/>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Both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employers</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and their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employees</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have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rights and responsibilities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the workplace. It is important that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know about both</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11266" name="Picture 2" descr="round analog wall clock pointing at 10:09">
            <a:extLst>
              <a:ext uri="{FF2B5EF4-FFF2-40B4-BE49-F238E27FC236}">
                <a16:creationId xmlns:a16="http://schemas.microsoft.com/office/drawing/2014/main" id="{21820E35-9C33-441C-A277-FE4E5237DE9B}"/>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382269" y="3746380"/>
            <a:ext cx="3427461" cy="18828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268" name="Picture 4" descr="assorted-color clothes lot hanging on wooden wall rack">
            <a:extLst>
              <a:ext uri="{FF2B5EF4-FFF2-40B4-BE49-F238E27FC236}">
                <a16:creationId xmlns:a16="http://schemas.microsoft.com/office/drawing/2014/main" id="{7EC4F2EF-4F2F-4B52-BF02-CC091F9FB30D}"/>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27544" y="3746379"/>
            <a:ext cx="3427461" cy="18828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272" name="Picture 8" descr="woman writing on notebook">
            <a:extLst>
              <a:ext uri="{FF2B5EF4-FFF2-40B4-BE49-F238E27FC236}">
                <a16:creationId xmlns:a16="http://schemas.microsoft.com/office/drawing/2014/main" id="{4B6858DD-3C1F-40AD-A50A-CFBC09D1DCBF}"/>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436993" y="3746379"/>
            <a:ext cx="3427462" cy="18828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7500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500"/>
                                        <p:tgtEl>
                                          <p:spTgt spid="1126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500"/>
                                        <p:tgtEl>
                                          <p:spTgt spid="1126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272"/>
                                        </p:tgtEl>
                                        <p:attrNameLst>
                                          <p:attrName>style.visibility</p:attrName>
                                        </p:attrNameLst>
                                      </p:cBhvr>
                                      <p:to>
                                        <p:strVal val="visible"/>
                                      </p:to>
                                    </p:set>
                                    <p:animEffect transition="in" filter="fade">
                                      <p:cBhvr>
                                        <p:cTn id="20"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73F91B2A-8297-4689-A4E7-D0DA0667B1F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1" name="Rectangle: Rounded Corners 20">
            <a:extLst>
              <a:ext uri="{FF2B5EF4-FFF2-40B4-BE49-F238E27FC236}">
                <a16:creationId xmlns:a16="http://schemas.microsoft.com/office/drawing/2014/main" id="{B41B2ADA-E3B6-4352-A3E2-39FCB16DBA5B}"/>
              </a:ext>
            </a:extLst>
          </p:cNvPr>
          <p:cNvSpPr/>
          <p:nvPr/>
        </p:nvSpPr>
        <p:spPr>
          <a:xfrm>
            <a:off x="752901" y="1100992"/>
            <a:ext cx="10686198" cy="116453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Individual activity (1-2 mins)</a:t>
            </a:r>
          </a:p>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Now write down the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top three responsibilities</a:t>
            </a: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 you think an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employer</a:t>
            </a: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 would have at work. Compare your answers as a class. Click for some ideas.</a:t>
            </a:r>
          </a:p>
        </p:txBody>
      </p:sp>
      <p:sp>
        <p:nvSpPr>
          <p:cNvPr id="30" name="Rectangle: Rounded Corners 29">
            <a:extLst>
              <a:ext uri="{FF2B5EF4-FFF2-40B4-BE49-F238E27FC236}">
                <a16:creationId xmlns:a16="http://schemas.microsoft.com/office/drawing/2014/main" id="{769B1ACA-0AB4-4B2C-AB11-52B5B954C45B}"/>
              </a:ext>
            </a:extLst>
          </p:cNvPr>
          <p:cNvSpPr/>
          <p:nvPr/>
        </p:nvSpPr>
        <p:spPr>
          <a:xfrm>
            <a:off x="2685197" y="4885896"/>
            <a:ext cx="6821606" cy="746887"/>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How many of these apply to both employees and employers?</a:t>
            </a:r>
          </a:p>
        </p:txBody>
      </p:sp>
      <p:pic>
        <p:nvPicPr>
          <p:cNvPr id="32" name="Picture 8" descr="New Career Development Framework">
            <a:extLst>
              <a:ext uri="{FF2B5EF4-FFF2-40B4-BE49-F238E27FC236}">
                <a16:creationId xmlns:a16="http://schemas.microsoft.com/office/drawing/2014/main" id="{EEDD4AB0-4F0C-422D-9512-2401E2920EA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84067" y="103661"/>
            <a:ext cx="806018" cy="806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4" name="Pentagon 20">
            <a:extLst>
              <a:ext uri="{FF2B5EF4-FFF2-40B4-BE49-F238E27FC236}">
                <a16:creationId xmlns:a16="http://schemas.microsoft.com/office/drawing/2014/main" id="{17036083-3219-45EC-8586-B7552187C5DB}"/>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7</a:t>
            </a:r>
          </a:p>
        </p:txBody>
      </p:sp>
      <p:sp>
        <p:nvSpPr>
          <p:cNvPr id="35" name="Shape 114">
            <a:extLst>
              <a:ext uri="{FF2B5EF4-FFF2-40B4-BE49-F238E27FC236}">
                <a16:creationId xmlns:a16="http://schemas.microsoft.com/office/drawing/2014/main" id="{3EB3452F-9204-4BAE-8634-9601A63A86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Rights &amp; responsibilities in your chosen career</a:t>
            </a:r>
          </a:p>
        </p:txBody>
      </p:sp>
      <p:pic>
        <p:nvPicPr>
          <p:cNvPr id="22530" name="Picture 2" descr="woman in dress holding sword figurine">
            <a:extLst>
              <a:ext uri="{FF2B5EF4-FFF2-40B4-BE49-F238E27FC236}">
                <a16:creationId xmlns:a16="http://schemas.microsoft.com/office/drawing/2014/main" id="{6A914E87-9C6B-4690-91F0-25FAD813558F}"/>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011638" y="2634308"/>
            <a:ext cx="3427461" cy="18828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532" name="Picture 4" descr="green coconut palm trees">
            <a:extLst>
              <a:ext uri="{FF2B5EF4-FFF2-40B4-BE49-F238E27FC236}">
                <a16:creationId xmlns:a16="http://schemas.microsoft.com/office/drawing/2014/main" id="{730149EC-321A-4AB7-A38A-A559E39AE166}"/>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382269" y="2634307"/>
            <a:ext cx="3427461" cy="18828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534" name="Picture 6" descr="red and white x logo">
            <a:extLst>
              <a:ext uri="{FF2B5EF4-FFF2-40B4-BE49-F238E27FC236}">
                <a16:creationId xmlns:a16="http://schemas.microsoft.com/office/drawing/2014/main" id="{4A36156F-0823-41CE-8F9F-2DB9672C1220}"/>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52899" y="2634308"/>
            <a:ext cx="3427462" cy="18828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64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500"/>
                                        <p:tgtEl>
                                          <p:spTgt spid="225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2"/>
                                        </p:tgtEl>
                                        <p:attrNameLst>
                                          <p:attrName>style.visibility</p:attrName>
                                        </p:attrNameLst>
                                      </p:cBhvr>
                                      <p:to>
                                        <p:strVal val="visible"/>
                                      </p:to>
                                    </p:set>
                                    <p:animEffect transition="in" filter="fade">
                                      <p:cBhvr>
                                        <p:cTn id="11" dur="500"/>
                                        <p:tgtEl>
                                          <p:spTgt spid="225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fade">
                                      <p:cBhvr>
                                        <p:cTn id="15" dur="500"/>
                                        <p:tgtEl>
                                          <p:spTgt spid="225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2" descr="New Career Development Framework">
            <a:extLst>
              <a:ext uri="{FF2B5EF4-FFF2-40B4-BE49-F238E27FC236}">
                <a16:creationId xmlns:a16="http://schemas.microsoft.com/office/drawing/2014/main" id="{14FF0735-82FB-405B-BE1D-967B20407D3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84067" y="103661"/>
            <a:ext cx="806018" cy="806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8A4F10CD-4180-4306-9A33-6A4B891550C3}"/>
              </a:ext>
            </a:extLst>
          </p:cNvPr>
          <p:cNvSpPr/>
          <p:nvPr/>
        </p:nvSpPr>
        <p:spPr>
          <a:xfrm>
            <a:off x="457201" y="1100992"/>
            <a:ext cx="7403909" cy="1069608"/>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You may </a:t>
            </a:r>
            <a:r>
              <a:rPr lang="en-GB" sz="1600" b="1" dirty="0">
                <a:solidFill>
                  <a:schemeClr val="tx1"/>
                </a:solidFill>
                <a:latin typeface="Century Gothic" panose="020B0502020202020204" pitchFamily="34" charset="0"/>
              </a:rPr>
              <a:t>not know what </a:t>
            </a:r>
            <a:r>
              <a:rPr lang="en-GB" sz="1600" dirty="0">
                <a:solidFill>
                  <a:schemeClr val="tx1"/>
                </a:solidFill>
                <a:latin typeface="Century Gothic" panose="020B0502020202020204" pitchFamily="34" charset="0"/>
              </a:rPr>
              <a:t>you want to do with your </a:t>
            </a:r>
            <a:r>
              <a:rPr lang="en-GB" sz="1600" b="1" dirty="0">
                <a:solidFill>
                  <a:schemeClr val="tx1"/>
                </a:solidFill>
                <a:latin typeface="Century Gothic" panose="020B0502020202020204" pitchFamily="34" charset="0"/>
              </a:rPr>
              <a:t>life and career </a:t>
            </a:r>
            <a:r>
              <a:rPr lang="en-GB" sz="1600" dirty="0">
                <a:solidFill>
                  <a:schemeClr val="tx1"/>
                </a:solidFill>
                <a:latin typeface="Century Gothic" panose="020B0502020202020204" pitchFamily="34" charset="0"/>
              </a:rPr>
              <a:t>at the moment, you may have </a:t>
            </a:r>
            <a:r>
              <a:rPr lang="en-GB" sz="1600" b="1" dirty="0">
                <a:solidFill>
                  <a:schemeClr val="tx1"/>
                </a:solidFill>
                <a:latin typeface="Century Gothic" panose="020B0502020202020204" pitchFamily="34" charset="0"/>
              </a:rPr>
              <a:t>some ideas</a:t>
            </a:r>
            <a:r>
              <a:rPr lang="en-GB" sz="1600" dirty="0">
                <a:solidFill>
                  <a:schemeClr val="tx1"/>
                </a:solidFill>
                <a:latin typeface="Century Gothic" panose="020B0502020202020204" pitchFamily="34" charset="0"/>
              </a:rPr>
              <a:t>, or you may be </a:t>
            </a:r>
            <a:r>
              <a:rPr lang="en-GB" sz="1600" b="1" dirty="0">
                <a:solidFill>
                  <a:schemeClr val="tx1"/>
                </a:solidFill>
                <a:latin typeface="Century Gothic" panose="020B0502020202020204" pitchFamily="34" charset="0"/>
              </a:rPr>
              <a:t>confident of what your path will look like</a:t>
            </a:r>
            <a:r>
              <a:rPr lang="en-GB" sz="1600" dirty="0">
                <a:solidFill>
                  <a:schemeClr val="tx1"/>
                </a:solidFill>
                <a:latin typeface="Century Gothic" panose="020B0502020202020204" pitchFamily="34" charset="0"/>
              </a:rPr>
              <a:t>. Either way, it is </a:t>
            </a:r>
            <a:r>
              <a:rPr lang="en-GB" sz="1600" b="1" dirty="0">
                <a:solidFill>
                  <a:schemeClr val="tx1"/>
                </a:solidFill>
                <a:latin typeface="Century Gothic" panose="020B0502020202020204" pitchFamily="34" charset="0"/>
              </a:rPr>
              <a:t>always useful to find out more</a:t>
            </a:r>
            <a:r>
              <a:rPr lang="en-GB" sz="1600" dirty="0">
                <a:solidFill>
                  <a:schemeClr val="tx1"/>
                </a:solidFill>
                <a:latin typeface="Century Gothic" panose="020B0502020202020204" pitchFamily="34" charset="0"/>
              </a:rPr>
              <a:t>! </a:t>
            </a:r>
          </a:p>
        </p:txBody>
      </p:sp>
      <p:sp>
        <p:nvSpPr>
          <p:cNvPr id="19" name="TextBox 13">
            <a:extLst>
              <a:ext uri="{FF2B5EF4-FFF2-40B4-BE49-F238E27FC236}">
                <a16:creationId xmlns:a16="http://schemas.microsoft.com/office/drawing/2014/main" id="{CCE94E95-3A9F-4388-B6D7-FFC4FBA6746B}"/>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1" name="Rectangle: Rounded Corners 20">
            <a:extLst>
              <a:ext uri="{FF2B5EF4-FFF2-40B4-BE49-F238E27FC236}">
                <a16:creationId xmlns:a16="http://schemas.microsoft.com/office/drawing/2014/main" id="{E58A269E-8914-4BAF-9559-79DBFC8C33F1}"/>
              </a:ext>
            </a:extLst>
          </p:cNvPr>
          <p:cNvSpPr/>
          <p:nvPr/>
        </p:nvSpPr>
        <p:spPr>
          <a:xfrm>
            <a:off x="8041696" y="1100992"/>
            <a:ext cx="3693104" cy="1069608"/>
          </a:xfrm>
          <a:prstGeom prst="roundRect">
            <a:avLst/>
          </a:prstGeom>
          <a:solidFill>
            <a:srgbClr val="A0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Career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jobs that you do during your working life.  </a:t>
            </a:r>
          </a:p>
        </p:txBody>
      </p:sp>
      <p:sp>
        <p:nvSpPr>
          <p:cNvPr id="15" name="Pentagon 20">
            <a:extLst>
              <a:ext uri="{FF2B5EF4-FFF2-40B4-BE49-F238E27FC236}">
                <a16:creationId xmlns:a16="http://schemas.microsoft.com/office/drawing/2014/main" id="{9A61D2EE-3ED4-4EC4-8D86-9D3DBF788336}"/>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8</a:t>
            </a:r>
          </a:p>
        </p:txBody>
      </p:sp>
      <p:sp>
        <p:nvSpPr>
          <p:cNvPr id="16" name="Shape 114">
            <a:extLst>
              <a:ext uri="{FF2B5EF4-FFF2-40B4-BE49-F238E27FC236}">
                <a16:creationId xmlns:a16="http://schemas.microsoft.com/office/drawing/2014/main" id="{0D77A5A1-D0AD-45F5-84CF-864FB1D6A7BA}"/>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 your journey through life, learning &amp; work</a:t>
            </a:r>
          </a:p>
        </p:txBody>
      </p:sp>
      <p:sp>
        <p:nvSpPr>
          <p:cNvPr id="23" name="Rectangle: Rounded Corners 22">
            <a:extLst>
              <a:ext uri="{FF2B5EF4-FFF2-40B4-BE49-F238E27FC236}">
                <a16:creationId xmlns:a16="http://schemas.microsoft.com/office/drawing/2014/main" id="{FFE91D99-1F5B-4FF6-87A4-42F948261F44}"/>
              </a:ext>
            </a:extLst>
          </p:cNvPr>
          <p:cNvSpPr/>
          <p:nvPr/>
        </p:nvSpPr>
        <p:spPr>
          <a:xfrm>
            <a:off x="3812279" y="2566313"/>
            <a:ext cx="4567442" cy="131657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Final reflection activity (1-2 mins)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Think about the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things you enjoy and the things you feel confident doing</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Could any of these things help you find a career?</a:t>
            </a:r>
          </a:p>
        </p:txBody>
      </p:sp>
      <p:sp>
        <p:nvSpPr>
          <p:cNvPr id="24" name="Rectangle: Rounded Corners 23">
            <a:extLst>
              <a:ext uri="{FF2B5EF4-FFF2-40B4-BE49-F238E27FC236}">
                <a16:creationId xmlns:a16="http://schemas.microsoft.com/office/drawing/2014/main" id="{AB312B53-AD7A-44E5-BB9B-C4638CFE93F0}"/>
              </a:ext>
            </a:extLst>
          </p:cNvPr>
          <p:cNvSpPr/>
          <p:nvPr/>
        </p:nvSpPr>
        <p:spPr>
          <a:xfrm>
            <a:off x="457201" y="4278597"/>
            <a:ext cx="8839199" cy="1441482"/>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National Careers Service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provides careers information, advice and guidance. They can help you to make decisions on learning, training and work at all stages in your career.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Why not check one of these out after the lesson?</a:t>
            </a:r>
          </a:p>
        </p:txBody>
      </p:sp>
      <p:pic>
        <p:nvPicPr>
          <p:cNvPr id="10242" name="Picture 2" descr="white and black soccer ball on grass field">
            <a:extLst>
              <a:ext uri="{FF2B5EF4-FFF2-40B4-BE49-F238E27FC236}">
                <a16:creationId xmlns:a16="http://schemas.microsoft.com/office/drawing/2014/main" id="{82F604A3-407A-4209-B603-502D45D7276A}"/>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08617" y="2397209"/>
            <a:ext cx="1132065" cy="113206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4" name="Picture 4" descr="person holding white and red floral card">
            <a:extLst>
              <a:ext uri="{FF2B5EF4-FFF2-40B4-BE49-F238E27FC236}">
                <a16:creationId xmlns:a16="http://schemas.microsoft.com/office/drawing/2014/main" id="{4BEF0D65-C60F-4316-BED0-6D061F8453E6}"/>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440682" y="2919923"/>
            <a:ext cx="1132065" cy="113206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6" name="Picture 6" descr="person holds tray of muffins on tray">
            <a:extLst>
              <a:ext uri="{FF2B5EF4-FFF2-40B4-BE49-F238E27FC236}">
                <a16:creationId xmlns:a16="http://schemas.microsoft.com/office/drawing/2014/main" id="{7B8DA331-6878-4B6B-A09E-9DD303357A4B}"/>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2481363" y="2397208"/>
            <a:ext cx="1132065" cy="113206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8" name="Picture 8" descr="stack of books on brown wooden table">
            <a:extLst>
              <a:ext uri="{FF2B5EF4-FFF2-40B4-BE49-F238E27FC236}">
                <a16:creationId xmlns:a16="http://schemas.microsoft.com/office/drawing/2014/main" id="{8EF1B088-F46A-4213-8997-06A24993AF59}"/>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428"/>
          <a:stretch/>
        </p:blipFill>
        <p:spPr bwMode="auto">
          <a:xfrm>
            <a:off x="8578572" y="2397209"/>
            <a:ext cx="1132065" cy="113206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50" name="Picture 10" descr="black xbox one game controller">
            <a:extLst>
              <a:ext uri="{FF2B5EF4-FFF2-40B4-BE49-F238E27FC236}">
                <a16:creationId xmlns:a16="http://schemas.microsoft.com/office/drawing/2014/main" id="{880A98C8-745C-44A7-A92F-D676A8F88C2B}"/>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9664945" y="2919923"/>
            <a:ext cx="1132065" cy="113206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54" name="Picture 14" descr="musical notes on white paper">
            <a:extLst>
              <a:ext uri="{FF2B5EF4-FFF2-40B4-BE49-F238E27FC236}">
                <a16:creationId xmlns:a16="http://schemas.microsoft.com/office/drawing/2014/main" id="{35F2E41A-6BA6-4338-9240-77711533CA75}"/>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0751318" y="2398730"/>
            <a:ext cx="1132065" cy="113206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hlinkClick r:id="rId11"/>
            <a:extLst>
              <a:ext uri="{FF2B5EF4-FFF2-40B4-BE49-F238E27FC236}">
                <a16:creationId xmlns:a16="http://schemas.microsoft.com/office/drawing/2014/main" id="{248FB6F9-E290-4D8B-8A9B-C8853D15FCF1}"/>
              </a:ext>
            </a:extLst>
          </p:cNvPr>
          <p:cNvPicPr>
            <a:picLocks noChangeAspect="1"/>
          </p:cNvPicPr>
          <p:nvPr/>
        </p:nvPicPr>
        <p:blipFill>
          <a:blip r:embed="rId12"/>
          <a:stretch>
            <a:fillRect/>
          </a:stretch>
        </p:blipFill>
        <p:spPr>
          <a:xfrm>
            <a:off x="10320896" y="4278597"/>
            <a:ext cx="1441482" cy="1441482"/>
          </a:xfrm>
          <a:prstGeom prst="rect">
            <a:avLst/>
          </a:prstGeom>
        </p:spPr>
      </p:pic>
    </p:spTree>
    <p:extLst>
      <p:ext uri="{BB962C8B-B14F-4D97-AF65-F5344CB8AC3E}">
        <p14:creationId xmlns:p14="http://schemas.microsoft.com/office/powerpoint/2010/main" val="25753116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nodeType="withEffect">
                                  <p:stCondLst>
                                    <p:cond delay="0"/>
                                  </p:stCondLst>
                                  <p:childTnLst>
                                    <p:set>
                                      <p:cBhvr>
                                        <p:cTn id="9" dur="1" fill="hold">
                                          <p:stCondLst>
                                            <p:cond delay="0"/>
                                          </p:stCondLst>
                                        </p:cTn>
                                        <p:tgtEl>
                                          <p:spTgt spid="10254"/>
                                        </p:tgtEl>
                                        <p:attrNameLst>
                                          <p:attrName>style.visibility</p:attrName>
                                        </p:attrNameLst>
                                      </p:cBhvr>
                                      <p:to>
                                        <p:strVal val="visible"/>
                                      </p:to>
                                    </p:set>
                                    <p:animEffect transition="in" filter="fade">
                                      <p:cBhvr>
                                        <p:cTn id="10" dur="500"/>
                                        <p:tgtEl>
                                          <p:spTgt spid="1025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fade">
                                      <p:cBhvr>
                                        <p:cTn id="14" dur="500"/>
                                        <p:tgtEl>
                                          <p:spTgt spid="10244"/>
                                        </p:tgtEl>
                                      </p:cBhvr>
                                    </p:animEffect>
                                  </p:childTnLst>
                                </p:cTn>
                              </p:par>
                              <p:par>
                                <p:cTn id="15" presetID="10" presetClass="entr" presetSubtype="0" fill="hold" nodeType="withEffect">
                                  <p:stCondLst>
                                    <p:cond delay="0"/>
                                  </p:stCondLst>
                                  <p:childTnLst>
                                    <p:set>
                                      <p:cBhvr>
                                        <p:cTn id="16" dur="1" fill="hold">
                                          <p:stCondLst>
                                            <p:cond delay="0"/>
                                          </p:stCondLst>
                                        </p:cTn>
                                        <p:tgtEl>
                                          <p:spTgt spid="10250"/>
                                        </p:tgtEl>
                                        <p:attrNameLst>
                                          <p:attrName>style.visibility</p:attrName>
                                        </p:attrNameLst>
                                      </p:cBhvr>
                                      <p:to>
                                        <p:strVal val="visible"/>
                                      </p:to>
                                    </p:set>
                                    <p:animEffect transition="in" filter="fade">
                                      <p:cBhvr>
                                        <p:cTn id="17" dur="500"/>
                                        <p:tgtEl>
                                          <p:spTgt spid="1025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fade">
                                      <p:cBhvr>
                                        <p:cTn id="21" dur="500"/>
                                        <p:tgtEl>
                                          <p:spTgt spid="10246"/>
                                        </p:tgtEl>
                                      </p:cBhvr>
                                    </p:animEffect>
                                  </p:childTnLst>
                                </p:cTn>
                              </p:par>
                              <p:par>
                                <p:cTn id="22" presetID="10" presetClass="entr" presetSubtype="0" fill="hold" nodeType="withEffect">
                                  <p:stCondLst>
                                    <p:cond delay="0"/>
                                  </p:stCondLst>
                                  <p:childTnLst>
                                    <p:set>
                                      <p:cBhvr>
                                        <p:cTn id="23" dur="1" fill="hold">
                                          <p:stCondLst>
                                            <p:cond delay="0"/>
                                          </p:stCondLst>
                                        </p:cTn>
                                        <p:tgtEl>
                                          <p:spTgt spid="10248"/>
                                        </p:tgtEl>
                                        <p:attrNameLst>
                                          <p:attrName>style.visibility</p:attrName>
                                        </p:attrNameLst>
                                      </p:cBhvr>
                                      <p:to>
                                        <p:strVal val="visible"/>
                                      </p:to>
                                    </p:set>
                                    <p:animEffect transition="in" filter="fade">
                                      <p:cBhvr>
                                        <p:cTn id="24" dur="500"/>
                                        <p:tgtEl>
                                          <p:spTgt spid="1024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4406-EAA4-C74A-A629-E3E045C75178}"/>
              </a:ext>
            </a:extLst>
          </p:cNvPr>
          <p:cNvSpPr>
            <a:spLocks noGrp="1"/>
          </p:cNvSpPr>
          <p:nvPr>
            <p:ph type="ctrTitle"/>
          </p:nvPr>
        </p:nvSpPr>
        <p:spPr>
          <a:xfrm>
            <a:off x="506627" y="2868197"/>
            <a:ext cx="10161373" cy="1121605"/>
          </a:xfrm>
        </p:spPr>
        <p:txBody>
          <a:bodyPr anchor="ctr"/>
          <a:lstStyle/>
          <a:p>
            <a:r>
              <a:rPr lang="en-US" sz="7000" dirty="0">
                <a:latin typeface="Century Gothic" panose="020B0502020202020204" pitchFamily="34" charset="0"/>
              </a:rPr>
              <a:t>Thank you!</a:t>
            </a:r>
          </a:p>
        </p:txBody>
      </p:sp>
      <p:sp>
        <p:nvSpPr>
          <p:cNvPr id="4" name="TextBox 13">
            <a:extLst>
              <a:ext uri="{FF2B5EF4-FFF2-40B4-BE49-F238E27FC236}">
                <a16:creationId xmlns:a16="http://schemas.microsoft.com/office/drawing/2014/main" id="{6FE22EE6-C901-4341-B327-8253DB7F5F0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5" name="Picture 2">
            <a:extLst>
              <a:ext uri="{FF2B5EF4-FFF2-40B4-BE49-F238E27FC236}">
                <a16:creationId xmlns:a16="http://schemas.microsoft.com/office/drawing/2014/main" id="{CEC41A59-93D1-4C4E-B0EE-3CD10C45EB3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14">
            <a:extLst>
              <a:ext uri="{FF2B5EF4-FFF2-40B4-BE49-F238E27FC236}">
                <a16:creationId xmlns:a16="http://schemas.microsoft.com/office/drawing/2014/main" id="{7D7CD491-4AB0-47CC-96F7-8EE27D03A4E1}"/>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9" name="TextBox 13">
            <a:extLst>
              <a:ext uri="{FF2B5EF4-FFF2-40B4-BE49-F238E27FC236}">
                <a16:creationId xmlns:a16="http://schemas.microsoft.com/office/drawing/2014/main" id="{EAA78CC0-A2BD-4FA7-85C2-7B9D8EBA619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0" name="TextBox 19">
            <a:extLst>
              <a:ext uri="{FF2B5EF4-FFF2-40B4-BE49-F238E27FC236}">
                <a16:creationId xmlns:a16="http://schemas.microsoft.com/office/drawing/2014/main" id="{C5002568-CCE6-4A62-A8A8-8CE1864F8C10}"/>
              </a:ext>
            </a:extLst>
          </p:cNvPr>
          <p:cNvSpPr txBox="1"/>
          <p:nvPr/>
        </p:nvSpPr>
        <p:spPr>
          <a:xfrm>
            <a:off x="612314" y="950033"/>
            <a:ext cx="10092309" cy="646331"/>
          </a:xfrm>
          <a:prstGeom prst="rect">
            <a:avLst/>
          </a:prstGeom>
          <a:noFill/>
        </p:spPr>
        <p:txBody>
          <a:bodyPr wrap="square" rtlCol="0">
            <a:spAutoFit/>
          </a:bodyPr>
          <a:lstStyle/>
          <a:p>
            <a:r>
              <a:rPr lang="en-GB" b="1" dirty="0">
                <a:solidFill>
                  <a:schemeClr val="bg1"/>
                </a:solidFill>
                <a:latin typeface="Century Gothic" panose="020B0502020202020204" pitchFamily="34" charset="0"/>
              </a:rPr>
              <a:t>Labour Market Information (LMI):</a:t>
            </a:r>
            <a:r>
              <a:rPr lang="en-GB" dirty="0">
                <a:solidFill>
                  <a:schemeClr val="bg1"/>
                </a:solidFill>
                <a:latin typeface="Century Gothic" panose="020B0502020202020204" pitchFamily="34" charset="0"/>
              </a:rPr>
              <a:t> Information about the jobs and careers available in a geographical area. </a:t>
            </a:r>
          </a:p>
        </p:txBody>
      </p:sp>
      <p:sp>
        <p:nvSpPr>
          <p:cNvPr id="21" name="TextBox 20">
            <a:extLst>
              <a:ext uri="{FF2B5EF4-FFF2-40B4-BE49-F238E27FC236}">
                <a16:creationId xmlns:a16="http://schemas.microsoft.com/office/drawing/2014/main" id="{1F740EEF-0BE0-457F-A633-AECA379E794C}"/>
              </a:ext>
            </a:extLst>
          </p:cNvPr>
          <p:cNvSpPr txBox="1"/>
          <p:nvPr/>
        </p:nvSpPr>
        <p:spPr>
          <a:xfrm>
            <a:off x="612314" y="1856681"/>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Sector:</a:t>
            </a:r>
            <a:r>
              <a:rPr lang="en-GB" dirty="0">
                <a:solidFill>
                  <a:schemeClr val="bg1"/>
                </a:solidFill>
                <a:latin typeface="Century Gothic" panose="020B0502020202020204" pitchFamily="34" charset="0"/>
              </a:rPr>
              <a:t> The areas into which the economic activity of a country is divided.</a:t>
            </a:r>
          </a:p>
        </p:txBody>
      </p:sp>
      <p:sp>
        <p:nvSpPr>
          <p:cNvPr id="22" name="TextBox 21">
            <a:extLst>
              <a:ext uri="{FF2B5EF4-FFF2-40B4-BE49-F238E27FC236}">
                <a16:creationId xmlns:a16="http://schemas.microsoft.com/office/drawing/2014/main" id="{05BD9DE7-517A-4458-854D-4FBFF11EB6A8}"/>
              </a:ext>
            </a:extLst>
          </p:cNvPr>
          <p:cNvSpPr txBox="1"/>
          <p:nvPr/>
        </p:nvSpPr>
        <p:spPr>
          <a:xfrm>
            <a:off x="612314" y="2486330"/>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Employability: </a:t>
            </a:r>
            <a:r>
              <a:rPr lang="en-GB" dirty="0">
                <a:solidFill>
                  <a:schemeClr val="bg1"/>
                </a:solidFill>
                <a:latin typeface="Century Gothic" panose="020B0502020202020204" pitchFamily="34" charset="0"/>
              </a:rPr>
              <a:t>Having the skills and abilities needed to have a job or career. </a:t>
            </a:r>
          </a:p>
        </p:txBody>
      </p:sp>
      <p:sp>
        <p:nvSpPr>
          <p:cNvPr id="23" name="TextBox 22">
            <a:extLst>
              <a:ext uri="{FF2B5EF4-FFF2-40B4-BE49-F238E27FC236}">
                <a16:creationId xmlns:a16="http://schemas.microsoft.com/office/drawing/2014/main" id="{178B7EAE-5829-419B-A3CB-A2EF0D4F47FB}"/>
              </a:ext>
            </a:extLst>
          </p:cNvPr>
          <p:cNvSpPr txBox="1"/>
          <p:nvPr/>
        </p:nvSpPr>
        <p:spPr>
          <a:xfrm>
            <a:off x="612312" y="3115979"/>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Career:</a:t>
            </a:r>
            <a:r>
              <a:rPr lang="en-GB" dirty="0">
                <a:solidFill>
                  <a:schemeClr val="bg1"/>
                </a:solidFill>
                <a:latin typeface="Century Gothic" panose="020B0502020202020204" pitchFamily="34" charset="0"/>
              </a:rPr>
              <a:t> The job or series of jobs that you do during your working life.</a:t>
            </a:r>
          </a:p>
        </p:txBody>
      </p:sp>
      <p:sp>
        <p:nvSpPr>
          <p:cNvPr id="24" name="TextBox 23">
            <a:extLst>
              <a:ext uri="{FF2B5EF4-FFF2-40B4-BE49-F238E27FC236}">
                <a16:creationId xmlns:a16="http://schemas.microsoft.com/office/drawing/2014/main" id="{B63FE7B5-7A18-4075-B079-DFF845C2A7AF}"/>
              </a:ext>
            </a:extLst>
          </p:cNvPr>
          <p:cNvSpPr txBox="1"/>
          <p:nvPr/>
        </p:nvSpPr>
        <p:spPr>
          <a:xfrm>
            <a:off x="612313" y="3745629"/>
            <a:ext cx="9858529" cy="646331"/>
          </a:xfrm>
          <a:prstGeom prst="rect">
            <a:avLst/>
          </a:prstGeom>
          <a:noFill/>
        </p:spPr>
        <p:txBody>
          <a:bodyPr wrap="square" rtlCol="0">
            <a:spAutoFit/>
          </a:bodyPr>
          <a:lstStyle/>
          <a:p>
            <a:r>
              <a:rPr lang="en-GB" b="1" dirty="0">
                <a:solidFill>
                  <a:schemeClr val="bg1"/>
                </a:solidFill>
                <a:latin typeface="Century Gothic" panose="020B0502020202020204" pitchFamily="34" charset="0"/>
              </a:rPr>
              <a:t>Labour market: </a:t>
            </a:r>
            <a:r>
              <a:rPr lang="en-GB" dirty="0">
                <a:solidFill>
                  <a:schemeClr val="bg1"/>
                </a:solidFill>
                <a:latin typeface="Century Gothic" panose="020B0502020202020204" pitchFamily="34" charset="0"/>
              </a:rPr>
              <a:t>The supply of people in a particular country or area who are able and willing to work.</a:t>
            </a:r>
          </a:p>
        </p:txBody>
      </p:sp>
    </p:spTree>
    <p:extLst>
      <p:ext uri="{BB962C8B-B14F-4D97-AF65-F5344CB8AC3E}">
        <p14:creationId xmlns:p14="http://schemas.microsoft.com/office/powerpoint/2010/main" val="264613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6CFEFF0-B78A-49E2-8873-966FB10FEB7A}"/>
              </a:ext>
            </a:extLst>
          </p:cNvPr>
          <p:cNvSpPr/>
          <p:nvPr/>
        </p:nvSpPr>
        <p:spPr>
          <a:xfrm>
            <a:off x="5164853" y="1074009"/>
            <a:ext cx="6474511" cy="1077784"/>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a:t>
            </a:r>
            <a:r>
              <a:rPr lang="en-GB" sz="1600" b="1" dirty="0">
                <a:solidFill>
                  <a:schemeClr val="tx1"/>
                </a:solidFill>
                <a:latin typeface="Century Gothic" panose="020B0502020202020204" pitchFamily="34" charset="0"/>
              </a:rPr>
              <a:t>important for the future</a:t>
            </a:r>
            <a:r>
              <a:rPr lang="en-GB" sz="1600" dirty="0">
                <a:solidFill>
                  <a:schemeClr val="tx1"/>
                </a:solidFill>
                <a:latin typeface="Century Gothic" panose="020B0502020202020204" pitchFamily="34" charset="0"/>
              </a:rPr>
              <a:t>, it allows young people to </a:t>
            </a:r>
            <a:r>
              <a:rPr lang="en-GB" sz="1600" b="1" dirty="0">
                <a:solidFill>
                  <a:schemeClr val="tx1"/>
                </a:solidFill>
                <a:latin typeface="Century Gothic" panose="020B0502020202020204" pitchFamily="34" charset="0"/>
              </a:rPr>
              <a:t>understand</a:t>
            </a:r>
            <a:r>
              <a:rPr lang="en-GB" sz="1600" dirty="0">
                <a:solidFill>
                  <a:schemeClr val="tx1"/>
                </a:solidFill>
                <a:latin typeface="Century Gothic" panose="020B0502020202020204" pitchFamily="34" charset="0"/>
              </a:rPr>
              <a:t> what is on offer in their area and </a:t>
            </a:r>
            <a:r>
              <a:rPr lang="en-GB" sz="1600" b="1" dirty="0">
                <a:solidFill>
                  <a:schemeClr val="tx1"/>
                </a:solidFill>
                <a:latin typeface="Century Gothic" panose="020B0502020202020204" pitchFamily="34" charset="0"/>
              </a:rPr>
              <a:t>how to get there </a:t>
            </a:r>
            <a:r>
              <a:rPr lang="en-GB" sz="1600" dirty="0">
                <a:solidFill>
                  <a:schemeClr val="tx1"/>
                </a:solidFill>
                <a:latin typeface="Century Gothic" panose="020B0502020202020204" pitchFamily="34" charset="0"/>
              </a:rPr>
              <a:t>by making good decisions about their </a:t>
            </a:r>
            <a:r>
              <a:rPr lang="en-GB" sz="1600" b="1" dirty="0">
                <a:solidFill>
                  <a:schemeClr val="tx1"/>
                </a:solidFill>
                <a:latin typeface="Century Gothic" panose="020B0502020202020204" pitchFamily="34" charset="0"/>
              </a:rPr>
              <a:t>future career choices</a:t>
            </a:r>
            <a:r>
              <a:rPr lang="en-GB" sz="1600" dirty="0">
                <a:solidFill>
                  <a:schemeClr val="tx1"/>
                </a:solidFill>
                <a:latin typeface="Century Gothic" panose="020B0502020202020204" pitchFamily="34" charset="0"/>
              </a:rPr>
              <a:t>.</a:t>
            </a:r>
          </a:p>
        </p:txBody>
      </p:sp>
      <p:sp>
        <p:nvSpPr>
          <p:cNvPr id="7" name="Rectangle: Rounded Corners 6">
            <a:extLst>
              <a:ext uri="{FF2B5EF4-FFF2-40B4-BE49-F238E27FC236}">
                <a16:creationId xmlns:a16="http://schemas.microsoft.com/office/drawing/2014/main" id="{629606F3-BD6C-4846-B311-EA25394786AB}"/>
              </a:ext>
            </a:extLst>
          </p:cNvPr>
          <p:cNvSpPr/>
          <p:nvPr/>
        </p:nvSpPr>
        <p:spPr>
          <a:xfrm>
            <a:off x="1838847" y="2505877"/>
            <a:ext cx="6340511" cy="890677"/>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discussion (2-3 mins)</a:t>
            </a:r>
          </a:p>
          <a:p>
            <a:pPr algn="ctr"/>
            <a:r>
              <a:rPr lang="en-GB" sz="1600" dirty="0">
                <a:solidFill>
                  <a:schemeClr val="tx1"/>
                </a:solidFill>
                <a:latin typeface="Century Gothic" panose="020B0502020202020204" pitchFamily="34" charset="0"/>
                <a:cs typeface="Arial" panose="020B0604020202020204" pitchFamily="34" charset="0"/>
              </a:rPr>
              <a:t>How do you think Labour Market Information could help you find a job in your area?</a:t>
            </a:r>
          </a:p>
        </p:txBody>
      </p:sp>
      <p:sp>
        <p:nvSpPr>
          <p:cNvPr id="11" name="Rectangle: Rounded Corners 10">
            <a:extLst>
              <a:ext uri="{FF2B5EF4-FFF2-40B4-BE49-F238E27FC236}">
                <a16:creationId xmlns:a16="http://schemas.microsoft.com/office/drawing/2014/main" id="{F8AD907C-18D2-41E5-B96F-22A6CA859682}"/>
              </a:ext>
            </a:extLst>
          </p:cNvPr>
          <p:cNvSpPr/>
          <p:nvPr/>
        </p:nvSpPr>
        <p:spPr>
          <a:xfrm>
            <a:off x="1842081" y="4748400"/>
            <a:ext cx="6306581" cy="890678"/>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highlights the </a:t>
            </a:r>
            <a:r>
              <a:rPr lang="en-GB" sz="1600" b="1" dirty="0">
                <a:solidFill>
                  <a:schemeClr val="tx1"/>
                </a:solidFill>
                <a:latin typeface="Century Gothic" panose="020B0502020202020204" pitchFamily="34" charset="0"/>
              </a:rPr>
              <a:t>fantastic career opportunities </a:t>
            </a:r>
            <a:r>
              <a:rPr lang="en-GB" sz="1600" dirty="0">
                <a:solidFill>
                  <a:schemeClr val="tx1"/>
                </a:solidFill>
                <a:latin typeface="Century Gothic" panose="020B0502020202020204" pitchFamily="34" charset="0"/>
              </a:rPr>
              <a:t>available and what existing </a:t>
            </a:r>
            <a:r>
              <a:rPr lang="en-GB" sz="1600" b="1" dirty="0">
                <a:solidFill>
                  <a:schemeClr val="tx1"/>
                </a:solidFill>
                <a:latin typeface="Century Gothic" panose="020B0502020202020204" pitchFamily="34" charset="0"/>
              </a:rPr>
              <a:t>opportunities and growth areas </a:t>
            </a:r>
            <a:r>
              <a:rPr lang="en-GB" sz="1600" dirty="0">
                <a:solidFill>
                  <a:schemeClr val="tx1"/>
                </a:solidFill>
                <a:latin typeface="Century Gothic" panose="020B0502020202020204" pitchFamily="34" charset="0"/>
              </a:rPr>
              <a:t>there are near you.  </a:t>
            </a:r>
          </a:p>
        </p:txBody>
      </p:sp>
      <p:sp>
        <p:nvSpPr>
          <p:cNvPr id="12" name="Rectangle: Rounded Corners 11">
            <a:extLst>
              <a:ext uri="{FF2B5EF4-FFF2-40B4-BE49-F238E27FC236}">
                <a16:creationId xmlns:a16="http://schemas.microsoft.com/office/drawing/2014/main" id="{D8587812-ADC0-4944-8C91-48EB4C62F7FA}"/>
              </a:ext>
            </a:extLst>
          </p:cNvPr>
          <p:cNvSpPr/>
          <p:nvPr/>
        </p:nvSpPr>
        <p:spPr>
          <a:xfrm>
            <a:off x="1855422" y="3705763"/>
            <a:ext cx="6306580" cy="733429"/>
          </a:xfrm>
          <a:prstGeom prst="roundRect">
            <a:avLst/>
          </a:prstGeom>
          <a:solidFill>
            <a:srgbClr val="0095C8"/>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It helps us understand </a:t>
            </a:r>
            <a:r>
              <a:rPr lang="en-GB" sz="1600" b="1" dirty="0">
                <a:solidFill>
                  <a:schemeClr val="tx1"/>
                </a:solidFill>
                <a:latin typeface="Century Gothic" panose="020B0502020202020204" pitchFamily="34" charset="0"/>
              </a:rPr>
              <a:t>the world of work</a:t>
            </a:r>
            <a:r>
              <a:rPr lang="en-GB" sz="1600" dirty="0">
                <a:solidFill>
                  <a:schemeClr val="tx1"/>
                </a:solidFill>
                <a:latin typeface="Century Gothic" panose="020B0502020202020204" pitchFamily="34" charset="0"/>
              </a:rPr>
              <a:t> by breaking it down into </a:t>
            </a:r>
            <a:r>
              <a:rPr lang="en-GB" sz="1600" b="1" dirty="0">
                <a:solidFill>
                  <a:schemeClr val="tx1"/>
                </a:solidFill>
                <a:latin typeface="Century Gothic" panose="020B0502020202020204" pitchFamily="34" charset="0"/>
              </a:rPr>
              <a:t>smaller parts.</a:t>
            </a:r>
          </a:p>
        </p:txBody>
      </p:sp>
      <p:sp>
        <p:nvSpPr>
          <p:cNvPr id="13" name="Pentagon 20">
            <a:extLst>
              <a:ext uri="{FF2B5EF4-FFF2-40B4-BE49-F238E27FC236}">
                <a16:creationId xmlns:a16="http://schemas.microsoft.com/office/drawing/2014/main" id="{3B248D5B-28E2-41D8-B0C0-6A39C35D4C7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14" name="Shape 114">
            <a:extLst>
              <a:ext uri="{FF2B5EF4-FFF2-40B4-BE49-F238E27FC236}">
                <a16:creationId xmlns:a16="http://schemas.microsoft.com/office/drawing/2014/main" id="{7FC59AF4-114F-4244-9693-B7F95784A54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Labour Market Information?</a:t>
            </a:r>
          </a:p>
        </p:txBody>
      </p:sp>
      <p:sp>
        <p:nvSpPr>
          <p:cNvPr id="15" name="Rectangle: Rounded Corners 14">
            <a:extLst>
              <a:ext uri="{FF2B5EF4-FFF2-40B4-BE49-F238E27FC236}">
                <a16:creationId xmlns:a16="http://schemas.microsoft.com/office/drawing/2014/main" id="{58877276-1C99-4E62-93FF-28FC7C3DDC81}"/>
              </a:ext>
            </a:extLst>
          </p:cNvPr>
          <p:cNvSpPr/>
          <p:nvPr/>
        </p:nvSpPr>
        <p:spPr>
          <a:xfrm>
            <a:off x="308204" y="1074008"/>
            <a:ext cx="4635585" cy="1077785"/>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Labour Market Information (LMI)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tells</a:t>
            </a:r>
            <a:r>
              <a:rPr lang="en-GB" sz="1600" dirty="0">
                <a:solidFill>
                  <a:schemeClr val="tx1"/>
                </a:solidFill>
                <a:latin typeface="Century Gothic" panose="020B0502020202020204" pitchFamily="34" charset="0"/>
              </a:rPr>
              <a:t> you about the current work and job opportunities in your area.  </a:t>
            </a:r>
          </a:p>
        </p:txBody>
      </p:sp>
      <p:pic>
        <p:nvPicPr>
          <p:cNvPr id="22" name="Content Placeholder 2">
            <a:extLst>
              <a:ext uri="{FF2B5EF4-FFF2-40B4-BE49-F238E27FC236}">
                <a16:creationId xmlns:a16="http://schemas.microsoft.com/office/drawing/2014/main" id="{38CF778F-02AF-41B0-B220-F7A0C9472CE3}"/>
              </a:ext>
            </a:extLst>
          </p:cNvPr>
          <p:cNvPicPr>
            <a:picLocks noChangeAspect="1"/>
          </p:cNvPicPr>
          <p:nvPr/>
        </p:nvPicPr>
        <p:blipFill>
          <a:blip r:embed="rId4"/>
          <a:stretch>
            <a:fillRect/>
          </a:stretch>
        </p:blipFill>
        <p:spPr>
          <a:xfrm>
            <a:off x="8155994" y="2327661"/>
            <a:ext cx="3543658" cy="3543658"/>
          </a:xfrm>
          <a:prstGeom prst="rect">
            <a:avLst/>
          </a:prstGeom>
          <a:ln>
            <a:noFill/>
          </a:ln>
        </p:spPr>
      </p:pic>
      <p:pic>
        <p:nvPicPr>
          <p:cNvPr id="23" name="Picture 22">
            <a:extLst>
              <a:ext uri="{FF2B5EF4-FFF2-40B4-BE49-F238E27FC236}">
                <a16:creationId xmlns:a16="http://schemas.microsoft.com/office/drawing/2014/main" id="{1E25C33E-7004-48BB-8EA0-70EAAEC11EA9}"/>
              </a:ext>
            </a:extLst>
          </p:cNvPr>
          <p:cNvPicPr>
            <a:picLocks noChangeAspect="1"/>
          </p:cNvPicPr>
          <p:nvPr/>
        </p:nvPicPr>
        <p:blipFill>
          <a:blip r:embed="rId5"/>
          <a:stretch>
            <a:fillRect/>
          </a:stretch>
        </p:blipFill>
        <p:spPr>
          <a:xfrm>
            <a:off x="338120" y="2342720"/>
            <a:ext cx="1249560" cy="3450363"/>
          </a:xfrm>
          <a:prstGeom prst="rect">
            <a:avLst/>
          </a:prstGeom>
        </p:spPr>
      </p:pic>
      <p:sp>
        <p:nvSpPr>
          <p:cNvPr id="16" name="TextBox 13">
            <a:extLst>
              <a:ext uri="{FF2B5EF4-FFF2-40B4-BE49-F238E27FC236}">
                <a16:creationId xmlns:a16="http://schemas.microsoft.com/office/drawing/2014/main" id="{74674B1A-9C84-4DE5-AB84-762732E3418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8" name="Picture 4" descr="New Career Development Framework">
            <a:extLst>
              <a:ext uri="{FF2B5EF4-FFF2-40B4-BE49-F238E27FC236}">
                <a16:creationId xmlns:a16="http://schemas.microsoft.com/office/drawing/2014/main" id="{470A9C5A-83F4-4F4E-AEE8-8CEE7F02F5D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507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Picture 12" descr="New Career Development Framework">
            <a:extLst>
              <a:ext uri="{FF2B5EF4-FFF2-40B4-BE49-F238E27FC236}">
                <a16:creationId xmlns:a16="http://schemas.microsoft.com/office/drawing/2014/main" id="{36C05A40-EF75-46A6-A768-3DE0027575E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E6CFEFF0-B78A-49E2-8873-966FB10FEB7A}"/>
              </a:ext>
            </a:extLst>
          </p:cNvPr>
          <p:cNvSpPr/>
          <p:nvPr/>
        </p:nvSpPr>
        <p:spPr>
          <a:xfrm>
            <a:off x="308204" y="1074008"/>
            <a:ext cx="6183031" cy="104021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can help you understand which </a:t>
            </a:r>
            <a:r>
              <a:rPr lang="en-GB" sz="1600" b="1" dirty="0">
                <a:solidFill>
                  <a:schemeClr val="tx1"/>
                </a:solidFill>
                <a:latin typeface="Century Gothic" panose="020B0502020202020204" pitchFamily="34" charset="0"/>
              </a:rPr>
              <a:t>jobs are available near to you and how many jobs </a:t>
            </a:r>
            <a:r>
              <a:rPr lang="en-GB" sz="1600" dirty="0">
                <a:solidFill>
                  <a:schemeClr val="tx1"/>
                </a:solidFill>
                <a:latin typeface="Century Gothic" panose="020B0502020202020204" pitchFamily="34" charset="0"/>
              </a:rPr>
              <a:t>there are in all the different sectors.</a:t>
            </a:r>
          </a:p>
        </p:txBody>
      </p:sp>
      <p:sp>
        <p:nvSpPr>
          <p:cNvPr id="7" name="Rectangle: Rounded Corners 6">
            <a:extLst>
              <a:ext uri="{FF2B5EF4-FFF2-40B4-BE49-F238E27FC236}">
                <a16:creationId xmlns:a16="http://schemas.microsoft.com/office/drawing/2014/main" id="{629606F3-BD6C-4846-B311-EA25394786AB}"/>
              </a:ext>
            </a:extLst>
          </p:cNvPr>
          <p:cNvSpPr/>
          <p:nvPr/>
        </p:nvSpPr>
        <p:spPr>
          <a:xfrm>
            <a:off x="4984342" y="2428841"/>
            <a:ext cx="6876766" cy="890677"/>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Individual activity (2-3 mins)</a:t>
            </a:r>
          </a:p>
          <a:p>
            <a:pPr algn="ctr"/>
            <a:r>
              <a:rPr lang="en-GB" sz="1600" dirty="0">
                <a:solidFill>
                  <a:schemeClr val="tx1"/>
                </a:solidFill>
                <a:latin typeface="Century Gothic" panose="020B0502020202020204" pitchFamily="34" charset="0"/>
                <a:cs typeface="Arial" panose="020B0604020202020204" pitchFamily="34" charset="0"/>
              </a:rPr>
              <a:t>Write down three careers that interest you for the future.</a:t>
            </a:r>
          </a:p>
        </p:txBody>
      </p:sp>
      <p:sp>
        <p:nvSpPr>
          <p:cNvPr id="11" name="Rectangle: Rounded Corners 10">
            <a:extLst>
              <a:ext uri="{FF2B5EF4-FFF2-40B4-BE49-F238E27FC236}">
                <a16:creationId xmlns:a16="http://schemas.microsoft.com/office/drawing/2014/main" id="{F8AD907C-18D2-41E5-B96F-22A6CA859682}"/>
              </a:ext>
            </a:extLst>
          </p:cNvPr>
          <p:cNvSpPr/>
          <p:nvPr/>
        </p:nvSpPr>
        <p:spPr>
          <a:xfrm>
            <a:off x="4984343" y="4739899"/>
            <a:ext cx="5938215" cy="890678"/>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updated regularly, so you can see how job </a:t>
            </a:r>
            <a:r>
              <a:rPr lang="en-GB" sz="1600" b="1" dirty="0">
                <a:solidFill>
                  <a:schemeClr val="tx1"/>
                </a:solidFill>
                <a:latin typeface="Century Gothic" panose="020B0502020202020204" pitchFamily="34" charset="0"/>
              </a:rPr>
              <a:t>opportunities change </a:t>
            </a:r>
            <a:r>
              <a:rPr lang="en-GB" sz="1600" dirty="0">
                <a:solidFill>
                  <a:schemeClr val="tx1"/>
                </a:solidFill>
                <a:latin typeface="Century Gothic" panose="020B0502020202020204" pitchFamily="34" charset="0"/>
              </a:rPr>
              <a:t>and some </a:t>
            </a:r>
            <a:r>
              <a:rPr lang="en-GB" sz="1600" b="1" dirty="0">
                <a:solidFill>
                  <a:schemeClr val="tx1"/>
                </a:solidFill>
                <a:latin typeface="Century Gothic" panose="020B0502020202020204" pitchFamily="34" charset="0"/>
              </a:rPr>
              <a:t>sectors grow</a:t>
            </a:r>
            <a:r>
              <a:rPr lang="en-GB" sz="1600" dirty="0">
                <a:solidFill>
                  <a:schemeClr val="tx1"/>
                </a:solidFill>
                <a:latin typeface="Century Gothic" panose="020B0502020202020204" pitchFamily="34" charset="0"/>
              </a:rPr>
              <a:t>.</a:t>
            </a:r>
          </a:p>
        </p:txBody>
      </p:sp>
      <p:sp>
        <p:nvSpPr>
          <p:cNvPr id="12" name="Rectangle: Rounded Corners 11">
            <a:extLst>
              <a:ext uri="{FF2B5EF4-FFF2-40B4-BE49-F238E27FC236}">
                <a16:creationId xmlns:a16="http://schemas.microsoft.com/office/drawing/2014/main" id="{D8587812-ADC0-4944-8C91-48EB4C62F7FA}"/>
              </a:ext>
            </a:extLst>
          </p:cNvPr>
          <p:cNvSpPr/>
          <p:nvPr/>
        </p:nvSpPr>
        <p:spPr>
          <a:xfrm>
            <a:off x="5926904" y="3584369"/>
            <a:ext cx="5938216" cy="890678"/>
          </a:xfrm>
          <a:prstGeom prst="roundRect">
            <a:avLst/>
          </a:prstGeom>
          <a:solidFill>
            <a:srgbClr val="0095C8"/>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could help you see </a:t>
            </a:r>
            <a:r>
              <a:rPr lang="en-GB" sz="1600" b="1" dirty="0">
                <a:solidFill>
                  <a:schemeClr val="tx1"/>
                </a:solidFill>
                <a:latin typeface="Century Gothic" panose="020B0502020202020204" pitchFamily="34" charset="0"/>
              </a:rPr>
              <a:t>where job opportunities are</a:t>
            </a:r>
            <a:r>
              <a:rPr lang="en-GB" sz="1600" dirty="0">
                <a:solidFill>
                  <a:schemeClr val="tx1"/>
                </a:solidFill>
                <a:latin typeface="Century Gothic" panose="020B0502020202020204" pitchFamily="34" charset="0"/>
              </a:rPr>
              <a:t> and how much certain </a:t>
            </a:r>
            <a:r>
              <a:rPr lang="en-GB" sz="1600" b="1" dirty="0">
                <a:solidFill>
                  <a:schemeClr val="tx1"/>
                </a:solidFill>
                <a:latin typeface="Century Gothic" panose="020B0502020202020204" pitchFamily="34" charset="0"/>
              </a:rPr>
              <a:t>roles pay.</a:t>
            </a:r>
          </a:p>
        </p:txBody>
      </p:sp>
      <p:sp>
        <p:nvSpPr>
          <p:cNvPr id="13" name="Pentagon 20">
            <a:extLst>
              <a:ext uri="{FF2B5EF4-FFF2-40B4-BE49-F238E27FC236}">
                <a16:creationId xmlns:a16="http://schemas.microsoft.com/office/drawing/2014/main" id="{3B248D5B-28E2-41D8-B0C0-6A39C35D4C7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14" name="Shape 114">
            <a:extLst>
              <a:ext uri="{FF2B5EF4-FFF2-40B4-BE49-F238E27FC236}">
                <a16:creationId xmlns:a16="http://schemas.microsoft.com/office/drawing/2014/main" id="{7FC59AF4-114F-4244-9693-B7F95784A54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Labour Market Information?</a:t>
            </a:r>
          </a:p>
        </p:txBody>
      </p:sp>
      <p:sp>
        <p:nvSpPr>
          <p:cNvPr id="16" name="TextBox 13">
            <a:extLst>
              <a:ext uri="{FF2B5EF4-FFF2-40B4-BE49-F238E27FC236}">
                <a16:creationId xmlns:a16="http://schemas.microsoft.com/office/drawing/2014/main" id="{74674B1A-9C84-4DE5-AB84-762732E3418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7" name="Rectangle: Rounded Corners 16">
            <a:extLst>
              <a:ext uri="{FF2B5EF4-FFF2-40B4-BE49-F238E27FC236}">
                <a16:creationId xmlns:a16="http://schemas.microsoft.com/office/drawing/2014/main" id="{33ACC54A-4F72-433D-8E00-20BA2935A399}"/>
              </a:ext>
            </a:extLst>
          </p:cNvPr>
          <p:cNvSpPr/>
          <p:nvPr/>
        </p:nvSpPr>
        <p:spPr>
          <a:xfrm>
            <a:off x="6672294" y="1079495"/>
            <a:ext cx="5192826" cy="1072298"/>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Sector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pic>
        <p:nvPicPr>
          <p:cNvPr id="3" name="Picture 2">
            <a:extLst>
              <a:ext uri="{FF2B5EF4-FFF2-40B4-BE49-F238E27FC236}">
                <a16:creationId xmlns:a16="http://schemas.microsoft.com/office/drawing/2014/main" id="{44822866-9700-40DE-B91B-F33A9AE1A9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7004"/>
          <a:stretch/>
        </p:blipFill>
        <p:spPr>
          <a:xfrm>
            <a:off x="308204" y="2428181"/>
            <a:ext cx="4444666" cy="3202396"/>
          </a:xfrm>
          <a:prstGeom prst="rect">
            <a:avLst/>
          </a:prstGeom>
          <a:effectLst>
            <a:outerShdw blurRad="50800" dist="38100" dir="2700000" algn="tl" rotWithShape="0">
              <a:prstClr val="black">
                <a:alpha val="40000"/>
              </a:prstClr>
            </a:outerShdw>
          </a:effectLst>
        </p:spPr>
      </p:pic>
      <p:pic>
        <p:nvPicPr>
          <p:cNvPr id="4" name="Graphic 3" descr="Plant with solid fill">
            <a:extLst>
              <a:ext uri="{FF2B5EF4-FFF2-40B4-BE49-F238E27FC236}">
                <a16:creationId xmlns:a16="http://schemas.microsoft.com/office/drawing/2014/main" id="{C361B0CC-670B-4732-AAE7-E1F8C4FF4C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46708" y="4728714"/>
            <a:ext cx="914400" cy="914400"/>
          </a:xfrm>
          <a:prstGeom prst="rect">
            <a:avLst/>
          </a:prstGeom>
        </p:spPr>
      </p:pic>
      <p:pic>
        <p:nvPicPr>
          <p:cNvPr id="9" name="Graphic 8" descr="Marker with solid fill">
            <a:extLst>
              <a:ext uri="{FF2B5EF4-FFF2-40B4-BE49-F238E27FC236}">
                <a16:creationId xmlns:a16="http://schemas.microsoft.com/office/drawing/2014/main" id="{8053528D-72BC-4FE8-BE3B-387D4FB259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84342" y="3572508"/>
            <a:ext cx="914400" cy="914400"/>
          </a:xfrm>
          <a:prstGeom prst="rect">
            <a:avLst/>
          </a:prstGeom>
        </p:spPr>
      </p:pic>
    </p:spTree>
    <p:extLst>
      <p:ext uri="{BB962C8B-B14F-4D97-AF65-F5344CB8AC3E}">
        <p14:creationId xmlns:p14="http://schemas.microsoft.com/office/powerpoint/2010/main" val="169989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39042D8-3E90-4364-8E8C-0DBA0DEB5DA3}"/>
              </a:ext>
            </a:extLst>
          </p:cNvPr>
          <p:cNvSpPr/>
          <p:nvPr/>
        </p:nvSpPr>
        <p:spPr>
          <a:xfrm>
            <a:off x="484556" y="1087840"/>
            <a:ext cx="7879455" cy="1136375"/>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(2-3 mins)</a:t>
            </a:r>
          </a:p>
          <a:p>
            <a:pPr algn="ctr"/>
            <a:r>
              <a:rPr lang="en-GB" sz="1600" dirty="0">
                <a:solidFill>
                  <a:schemeClr val="tx1"/>
                </a:solidFill>
                <a:latin typeface="Century Gothic" panose="020B0502020202020204" pitchFamily="34" charset="0"/>
                <a:cs typeface="Arial" panose="020B0604020202020204" pitchFamily="34" charset="0"/>
              </a:rPr>
              <a:t>Talk to your partner about what opportunities you know of in your local area – click for some picture hints. Then, head to the next slide for more information on the sectors that have roles on offer in the North East.</a:t>
            </a:r>
          </a:p>
        </p:txBody>
      </p:sp>
      <p:sp>
        <p:nvSpPr>
          <p:cNvPr id="23" name="Rectangle: Rounded Corners 22">
            <a:extLst>
              <a:ext uri="{FF2B5EF4-FFF2-40B4-BE49-F238E27FC236}">
                <a16:creationId xmlns:a16="http://schemas.microsoft.com/office/drawing/2014/main" id="{A6E4C4F4-D3E9-4A1E-AEAB-D90ECC2C7BCD}"/>
              </a:ext>
            </a:extLst>
          </p:cNvPr>
          <p:cNvSpPr/>
          <p:nvPr/>
        </p:nvSpPr>
        <p:spPr>
          <a:xfrm>
            <a:off x="8550876" y="1088987"/>
            <a:ext cx="3156568" cy="1135228"/>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 you know what kind of work is involved in each of these sectors?</a:t>
            </a:r>
          </a:p>
        </p:txBody>
      </p:sp>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33" name="Picture 4" descr="New Career Development Framework">
            <a:extLst>
              <a:ext uri="{FF2B5EF4-FFF2-40B4-BE49-F238E27FC236}">
                <a16:creationId xmlns:a16="http://schemas.microsoft.com/office/drawing/2014/main" id="{9157D896-A42B-4540-9CF7-F89DBDCA137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descr="cargo ships docked at the pier during day">
            <a:extLst>
              <a:ext uri="{FF2B5EF4-FFF2-40B4-BE49-F238E27FC236}">
                <a16:creationId xmlns:a16="http://schemas.microsoft.com/office/drawing/2014/main" id="{BE7775AD-47EB-4692-8072-2B5296482B0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4557" y="2436893"/>
            <a:ext cx="2298625" cy="15331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monitor showing Java programming">
            <a:extLst>
              <a:ext uri="{FF2B5EF4-FFF2-40B4-BE49-F238E27FC236}">
                <a16:creationId xmlns:a16="http://schemas.microsoft.com/office/drawing/2014/main" id="{B1C9DD67-958B-4DD6-A620-C23E9439761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461089" y="2431315"/>
            <a:ext cx="2298625" cy="15354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low angle photography of cranes on top of building">
            <a:extLst>
              <a:ext uri="{FF2B5EF4-FFF2-40B4-BE49-F238E27FC236}">
                <a16:creationId xmlns:a16="http://schemas.microsoft.com/office/drawing/2014/main" id="{B92A676B-23AF-4368-8789-FC785734C9B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437621" y="2436894"/>
            <a:ext cx="2293292" cy="15296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8" name="Picture 10" descr="yellow pencil on white iPad">
            <a:extLst>
              <a:ext uri="{FF2B5EF4-FFF2-40B4-BE49-F238E27FC236}">
                <a16:creationId xmlns:a16="http://schemas.microsoft.com/office/drawing/2014/main" id="{3DA366A8-0E2B-4026-BF3E-387C858C4EC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408819" y="2436894"/>
            <a:ext cx="2298625" cy="15331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12" descr="person holding pencil near laptop computer">
            <a:extLst>
              <a:ext uri="{FF2B5EF4-FFF2-40B4-BE49-F238E27FC236}">
                <a16:creationId xmlns:a16="http://schemas.microsoft.com/office/drawing/2014/main" id="{387FCD34-92AB-4D63-AB20-D5C4298F2D5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84556" y="4185476"/>
            <a:ext cx="2294544" cy="15304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2" name="Picture 14" descr="man in blue jacket standing beside brown wooden post">
            <a:extLst>
              <a:ext uri="{FF2B5EF4-FFF2-40B4-BE49-F238E27FC236}">
                <a16:creationId xmlns:a16="http://schemas.microsoft.com/office/drawing/2014/main" id="{42D745CB-046E-431F-A4BD-C28A132E244F}"/>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457008" y="4185475"/>
            <a:ext cx="2302706" cy="15304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4" name="Picture 16" descr="windmill on grass field during golden hour">
            <a:extLst>
              <a:ext uri="{FF2B5EF4-FFF2-40B4-BE49-F238E27FC236}">
                <a16:creationId xmlns:a16="http://schemas.microsoft.com/office/drawing/2014/main" id="{CA02A97A-0155-45F6-B441-CB42191F918F}"/>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432288" y="4185616"/>
            <a:ext cx="2293293" cy="15296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6" name="Picture 18" descr="white and brown concrete building under blue sky during daytime">
            <a:extLst>
              <a:ext uri="{FF2B5EF4-FFF2-40B4-BE49-F238E27FC236}">
                <a16:creationId xmlns:a16="http://schemas.microsoft.com/office/drawing/2014/main" id="{0BC02C8E-103C-4FFC-82CE-BC3955BB8267}"/>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9414151" y="4182755"/>
            <a:ext cx="2293293" cy="15331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Pentagon 20">
            <a:extLst>
              <a:ext uri="{FF2B5EF4-FFF2-40B4-BE49-F238E27FC236}">
                <a16:creationId xmlns:a16="http://schemas.microsoft.com/office/drawing/2014/main" id="{75703EB8-EA48-4AC1-813B-70591D47B0C3}"/>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6" name="Shape 114">
            <a:extLst>
              <a:ext uri="{FF2B5EF4-FFF2-40B4-BE49-F238E27FC236}">
                <a16:creationId xmlns:a16="http://schemas.microsoft.com/office/drawing/2014/main" id="{2C4B2B9E-9447-490A-9C44-C8378A11E0AA}"/>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26008081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fade">
                                      <p:cBhvr>
                                        <p:cTn id="11" dur="500"/>
                                        <p:tgtEl>
                                          <p:spTgt spid="20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66"/>
                                        </p:tgtEl>
                                        <p:attrNameLst>
                                          <p:attrName>style.visibility</p:attrName>
                                        </p:attrNameLst>
                                      </p:cBhvr>
                                      <p:to>
                                        <p:strVal val="visible"/>
                                      </p:to>
                                    </p:set>
                                    <p:animEffect transition="in" filter="fade">
                                      <p:cBhvr>
                                        <p:cTn id="19" dur="500"/>
                                        <p:tgtEl>
                                          <p:spTgt spid="206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64"/>
                                        </p:tgtEl>
                                        <p:attrNameLst>
                                          <p:attrName>style.visibility</p:attrName>
                                        </p:attrNameLst>
                                      </p:cBhvr>
                                      <p:to>
                                        <p:strVal val="visible"/>
                                      </p:to>
                                    </p:set>
                                    <p:animEffect transition="in" filter="fade">
                                      <p:cBhvr>
                                        <p:cTn id="31" dur="500"/>
                                        <p:tgtEl>
                                          <p:spTgt spid="206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fade">
                                      <p:cBhvr>
                                        <p:cTn id="35"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Picture 14" descr="man in blue jacket standing beside brown wooden post">
            <a:extLst>
              <a:ext uri="{FF2B5EF4-FFF2-40B4-BE49-F238E27FC236}">
                <a16:creationId xmlns:a16="http://schemas.microsoft.com/office/drawing/2014/main" id="{9465D93D-446A-4B1B-9D2E-A6136BD589F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74706" y="1071389"/>
            <a:ext cx="3263265" cy="21798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33" name="Picture 4" descr="New Career Development Framework">
            <a:extLst>
              <a:ext uri="{FF2B5EF4-FFF2-40B4-BE49-F238E27FC236}">
                <a16:creationId xmlns:a16="http://schemas.microsoft.com/office/drawing/2014/main" id="{9157D896-A42B-4540-9CF7-F89DBDCA137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descr="cargo ships docked at the pier during day">
            <a:extLst>
              <a:ext uri="{FF2B5EF4-FFF2-40B4-BE49-F238E27FC236}">
                <a16:creationId xmlns:a16="http://schemas.microsoft.com/office/drawing/2014/main" id="{BE7775AD-47EB-4692-8072-2B5296482B0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8118" y="1075483"/>
            <a:ext cx="3262018"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low angle photography of cranes on top of building">
            <a:extLst>
              <a:ext uri="{FF2B5EF4-FFF2-40B4-BE49-F238E27FC236}">
                <a16:creationId xmlns:a16="http://schemas.microsoft.com/office/drawing/2014/main" id="{B92A676B-23AF-4368-8789-FC785734C9B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62843" y="3557145"/>
            <a:ext cx="3254449" cy="21707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AED1C36A-35DF-4BDF-BC84-861B1591BC64}"/>
              </a:ext>
            </a:extLst>
          </p:cNvPr>
          <p:cNvSpPr/>
          <p:nvPr/>
        </p:nvSpPr>
        <p:spPr>
          <a:xfrm>
            <a:off x="3989794" y="1071389"/>
            <a:ext cx="1927498" cy="2179860"/>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&amp; Logistics: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of people and movement of goods (things we buy). </a:t>
            </a:r>
          </a:p>
        </p:txBody>
      </p:sp>
      <p:sp>
        <p:nvSpPr>
          <p:cNvPr id="27" name="Rectangle: Rounded Corners 26">
            <a:extLst>
              <a:ext uri="{FF2B5EF4-FFF2-40B4-BE49-F238E27FC236}">
                <a16:creationId xmlns:a16="http://schemas.microsoft.com/office/drawing/2014/main" id="{353D000B-80C5-4EE0-B37D-F4C20C37655A}"/>
              </a:ext>
            </a:extLst>
          </p:cNvPr>
          <p:cNvSpPr/>
          <p:nvPr/>
        </p:nvSpPr>
        <p:spPr>
          <a:xfrm>
            <a:off x="9796384" y="1071389"/>
            <a:ext cx="1927498" cy="2179860"/>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Advanced Manufacturing:</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includes making parts for cars, trains, electronics </a:t>
            </a:r>
            <a:r>
              <a:rPr lang="en-GB" sz="1600">
                <a:solidFill>
                  <a:schemeClr val="tx1"/>
                </a:solidFill>
                <a:latin typeface="Century Gothic" panose="020B0502020202020204" pitchFamily="34" charset="0"/>
                <a:ea typeface="Helvetica Neue" panose="02000503000000020004" pitchFamily="2" charset="0"/>
                <a:cs typeface="Arial" panose="020B0604020202020204" pitchFamily="34" charset="0"/>
              </a:rPr>
              <a:t>and subsea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engineering.</a:t>
            </a:r>
          </a:p>
        </p:txBody>
      </p:sp>
      <p:sp>
        <p:nvSpPr>
          <p:cNvPr id="24" name="Rectangle: Rounded Corners 23">
            <a:extLst>
              <a:ext uri="{FF2B5EF4-FFF2-40B4-BE49-F238E27FC236}">
                <a16:creationId xmlns:a16="http://schemas.microsoft.com/office/drawing/2014/main" id="{C0C48495-74E1-4C0C-AADD-CA3E2B985C1A}"/>
              </a:ext>
            </a:extLst>
          </p:cNvPr>
          <p:cNvSpPr/>
          <p:nvPr/>
        </p:nvSpPr>
        <p:spPr>
          <a:xfrm>
            <a:off x="468118" y="3557145"/>
            <a:ext cx="1927498" cy="2170718"/>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Building and work across all parts of our built environment. </a:t>
            </a:r>
          </a:p>
        </p:txBody>
      </p:sp>
      <p:sp>
        <p:nvSpPr>
          <p:cNvPr id="29" name="Rectangle: Rounded Corners 28">
            <a:extLst>
              <a:ext uri="{FF2B5EF4-FFF2-40B4-BE49-F238E27FC236}">
                <a16:creationId xmlns:a16="http://schemas.microsoft.com/office/drawing/2014/main" id="{245DC0DD-04A7-4B9F-96B1-E1D493E003E4}"/>
              </a:ext>
            </a:extLst>
          </p:cNvPr>
          <p:cNvSpPr/>
          <p:nvPr/>
        </p:nvSpPr>
        <p:spPr>
          <a:xfrm>
            <a:off x="6274707" y="3557145"/>
            <a:ext cx="1927498" cy="2179860"/>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&amp; Social Care: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Research and development into health and care (looking after people).</a:t>
            </a:r>
          </a:p>
        </p:txBody>
      </p:sp>
      <p:pic>
        <p:nvPicPr>
          <p:cNvPr id="35" name="Picture 18" descr="white and brown concrete building under blue sky during daytime">
            <a:extLst>
              <a:ext uri="{FF2B5EF4-FFF2-40B4-BE49-F238E27FC236}">
                <a16:creationId xmlns:a16="http://schemas.microsoft.com/office/drawing/2014/main" id="{18377B35-A342-43C6-A026-683B17E60A9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436387" y="3557145"/>
            <a:ext cx="3263265" cy="21707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Pentagon 20">
            <a:extLst>
              <a:ext uri="{FF2B5EF4-FFF2-40B4-BE49-F238E27FC236}">
                <a16:creationId xmlns:a16="http://schemas.microsoft.com/office/drawing/2014/main" id="{ED55CDD2-6443-4F50-BCB2-66FEC1E4E7C3}"/>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4" name="Shape 114">
            <a:extLst>
              <a:ext uri="{FF2B5EF4-FFF2-40B4-BE49-F238E27FC236}">
                <a16:creationId xmlns:a16="http://schemas.microsoft.com/office/drawing/2014/main" id="{A51786F5-F537-4864-A8E2-81F9E175C40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3035655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33" name="Picture 4" descr="New Career Development Framework">
            <a:extLst>
              <a:ext uri="{FF2B5EF4-FFF2-40B4-BE49-F238E27FC236}">
                <a16:creationId xmlns:a16="http://schemas.microsoft.com/office/drawing/2014/main" id="{9157D896-A42B-4540-9CF7-F89DBDCA137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353D000B-80C5-4EE0-B37D-F4C20C37655A}"/>
              </a:ext>
            </a:extLst>
          </p:cNvPr>
          <p:cNvSpPr/>
          <p:nvPr/>
        </p:nvSpPr>
        <p:spPr>
          <a:xfrm>
            <a:off x="9772154" y="3557145"/>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Energy:</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Research and development in producing energy.</a:t>
            </a:r>
          </a:p>
        </p:txBody>
      </p:sp>
      <p:sp>
        <p:nvSpPr>
          <p:cNvPr id="24" name="Rectangle: Rounded Corners 23">
            <a:extLst>
              <a:ext uri="{FF2B5EF4-FFF2-40B4-BE49-F238E27FC236}">
                <a16:creationId xmlns:a16="http://schemas.microsoft.com/office/drawing/2014/main" id="{C0C48495-74E1-4C0C-AADD-CA3E2B985C1A}"/>
              </a:ext>
            </a:extLst>
          </p:cNvPr>
          <p:cNvSpPr/>
          <p:nvPr/>
        </p:nvSpPr>
        <p:spPr>
          <a:xfrm>
            <a:off x="3989794" y="3557145"/>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Financial &amp; Business Services: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includes financial and legal services.</a:t>
            </a:r>
          </a:p>
        </p:txBody>
      </p:sp>
      <p:sp>
        <p:nvSpPr>
          <p:cNvPr id="15" name="Rectangle: Rounded Corners 14">
            <a:extLst>
              <a:ext uri="{FF2B5EF4-FFF2-40B4-BE49-F238E27FC236}">
                <a16:creationId xmlns:a16="http://schemas.microsoft.com/office/drawing/2014/main" id="{0D9960DA-01B9-4F07-A968-A659B87506AD}"/>
              </a:ext>
            </a:extLst>
          </p:cNvPr>
          <p:cNvSpPr/>
          <p:nvPr/>
        </p:nvSpPr>
        <p:spPr>
          <a:xfrm>
            <a:off x="468118" y="1071389"/>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a:t>
            </a:r>
            <a:b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b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Work involving Information Technology (IT) and digital data. </a:t>
            </a:r>
          </a:p>
        </p:txBody>
      </p:sp>
      <p:sp>
        <p:nvSpPr>
          <p:cNvPr id="16" name="Rectangle: Rounded Corners 15">
            <a:extLst>
              <a:ext uri="{FF2B5EF4-FFF2-40B4-BE49-F238E27FC236}">
                <a16:creationId xmlns:a16="http://schemas.microsoft.com/office/drawing/2014/main" id="{E0F0A9C3-E59C-43F4-B1E7-D8E437830006}"/>
              </a:ext>
            </a:extLst>
          </p:cNvPr>
          <p:cNvSpPr/>
          <p:nvPr/>
        </p:nvSpPr>
        <p:spPr>
          <a:xfrm>
            <a:off x="6274706" y="1075483"/>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over 1,150 schools in the North East and five universities. </a:t>
            </a:r>
          </a:p>
        </p:txBody>
      </p:sp>
      <p:pic>
        <p:nvPicPr>
          <p:cNvPr id="18" name="Picture 10" descr="yellow pencil on white iPad">
            <a:extLst>
              <a:ext uri="{FF2B5EF4-FFF2-40B4-BE49-F238E27FC236}">
                <a16:creationId xmlns:a16="http://schemas.microsoft.com/office/drawing/2014/main" id="{F0856BE6-A711-4254-9AC3-556267383DD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437278" y="1067295"/>
            <a:ext cx="3262018"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2" descr="person holding pencil near laptop computer">
            <a:extLst>
              <a:ext uri="{FF2B5EF4-FFF2-40B4-BE49-F238E27FC236}">
                <a16:creationId xmlns:a16="http://schemas.microsoft.com/office/drawing/2014/main" id="{FAF34DFC-1150-48BF-A13A-5294D75D525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4556" y="3557144"/>
            <a:ext cx="3257136" cy="21587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6" descr="windmill on grass field during golden hour">
            <a:extLst>
              <a:ext uri="{FF2B5EF4-FFF2-40B4-BE49-F238E27FC236}">
                <a16:creationId xmlns:a16="http://schemas.microsoft.com/office/drawing/2014/main" id="{62C252D9-954E-43EE-B930-457F18737A6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74706" y="3556449"/>
            <a:ext cx="3257136" cy="21757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4" descr="monitor showing Java programming">
            <a:extLst>
              <a:ext uri="{FF2B5EF4-FFF2-40B4-BE49-F238E27FC236}">
                <a16:creationId xmlns:a16="http://schemas.microsoft.com/office/drawing/2014/main" id="{D932AECD-DA87-4DBF-A0DF-2D64CCF2BC4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655274" y="1071389"/>
            <a:ext cx="3257136"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Pentagon 20">
            <a:extLst>
              <a:ext uri="{FF2B5EF4-FFF2-40B4-BE49-F238E27FC236}">
                <a16:creationId xmlns:a16="http://schemas.microsoft.com/office/drawing/2014/main" id="{065DE95C-2189-4BF0-BA78-979BA15F912E}"/>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4" name="Shape 114">
            <a:extLst>
              <a:ext uri="{FF2B5EF4-FFF2-40B4-BE49-F238E27FC236}">
                <a16:creationId xmlns:a16="http://schemas.microsoft.com/office/drawing/2014/main" id="{2CAD1484-A2B4-4F89-B277-9D928C8BCC41}"/>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31129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5C18AA-D0EB-4C68-B504-106102CF5E64}"/>
              </a:ext>
            </a:extLst>
          </p:cNvPr>
          <p:cNvSpPr/>
          <p:nvPr/>
        </p:nvSpPr>
        <p:spPr>
          <a:xfrm>
            <a:off x="795050" y="4563277"/>
            <a:ext cx="10601901" cy="113400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Mind the gaps (3-5 mins)</a:t>
            </a:r>
          </a:p>
          <a:p>
            <a:pPr algn="ctr"/>
            <a:r>
              <a:rPr lang="en-GB" sz="1600" dirty="0">
                <a:solidFill>
                  <a:schemeClr val="tx1"/>
                </a:solidFill>
                <a:latin typeface="Century Gothic" panose="020B0502020202020204" pitchFamily="34" charset="0"/>
                <a:cs typeface="Arial" panose="020B0604020202020204" pitchFamily="34" charset="0"/>
              </a:rPr>
              <a:t>Now you’ve seen the range of active sectors in the North East, it’s time to see some of the numbers behind them. On your own or in a pair, choose the right answer to fill the gap in each statement on the next few slides – you can use the images to help you. Then, click to see if you’re right!</a:t>
            </a:r>
          </a:p>
        </p:txBody>
      </p:sp>
      <p:sp>
        <p:nvSpPr>
          <p:cNvPr id="49" name="TextBox 13">
            <a:extLst>
              <a:ext uri="{FF2B5EF4-FFF2-40B4-BE49-F238E27FC236}">
                <a16:creationId xmlns:a16="http://schemas.microsoft.com/office/drawing/2014/main" id="{975770F4-2357-49F8-876B-98421DAC8B3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51" name="Pentagon 20">
            <a:extLst>
              <a:ext uri="{FF2B5EF4-FFF2-40B4-BE49-F238E27FC236}">
                <a16:creationId xmlns:a16="http://schemas.microsoft.com/office/drawing/2014/main" id="{39A5BCB4-232D-4B00-9404-46F3DBB22C99}"/>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54" name="Picture 4" descr="New Career Development Framework">
            <a:extLst>
              <a:ext uri="{FF2B5EF4-FFF2-40B4-BE49-F238E27FC236}">
                <a16:creationId xmlns:a16="http://schemas.microsoft.com/office/drawing/2014/main" id="{D18A38B4-1243-4E50-99CB-4724563743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6" name="Picture 2" descr="green and white number 2">
            <a:extLst>
              <a:ext uri="{FF2B5EF4-FFF2-40B4-BE49-F238E27FC236}">
                <a16:creationId xmlns:a16="http://schemas.microsoft.com/office/drawing/2014/main" id="{3D58BF5C-B84B-4894-A39B-262A082BC0A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21216642">
            <a:off x="463768" y="1259578"/>
            <a:ext cx="3179455" cy="16645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0" name="Picture 6" descr="three round white wooden tables">
            <a:extLst>
              <a:ext uri="{FF2B5EF4-FFF2-40B4-BE49-F238E27FC236}">
                <a16:creationId xmlns:a16="http://schemas.microsoft.com/office/drawing/2014/main" id="{C29314DB-BAC4-4150-B602-DC730E8C770A}"/>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246800" y="1087839"/>
            <a:ext cx="3179455" cy="16645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4" name="Picture 10" descr="photo of outer space">
            <a:extLst>
              <a:ext uri="{FF2B5EF4-FFF2-40B4-BE49-F238E27FC236}">
                <a16:creationId xmlns:a16="http://schemas.microsoft.com/office/drawing/2014/main" id="{0272CE4D-1DDC-45D5-9AFE-32FE79C4BE33}"/>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rot="360000">
            <a:off x="8555119" y="1259577"/>
            <a:ext cx="3179456" cy="16645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2" name="Picture 8" descr="five green plants">
            <a:extLst>
              <a:ext uri="{FF2B5EF4-FFF2-40B4-BE49-F238E27FC236}">
                <a16:creationId xmlns:a16="http://schemas.microsoft.com/office/drawing/2014/main" id="{DC384A64-B779-44DA-8E74-B9B6B940B7E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rot="360000">
            <a:off x="6440104" y="2479448"/>
            <a:ext cx="3179455" cy="16645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descr="white robot near brown wall">
            <a:extLst>
              <a:ext uri="{FF2B5EF4-FFF2-40B4-BE49-F238E27FC236}">
                <a16:creationId xmlns:a16="http://schemas.microsoft.com/office/drawing/2014/main" id="{5AA18567-4EB0-4BC8-91BE-89C4D6E22DFD}"/>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rot="21240000">
            <a:off x="1969058" y="2479449"/>
            <a:ext cx="3179455" cy="16645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Shape 114">
            <a:extLst>
              <a:ext uri="{FF2B5EF4-FFF2-40B4-BE49-F238E27FC236}">
                <a16:creationId xmlns:a16="http://schemas.microsoft.com/office/drawing/2014/main" id="{3F39F85F-4606-4227-86AC-BC5DEE7D8164}"/>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697245987"/>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840708-1A6E-46EE-A0EA-F8D7F1AA3CD8}"/>
</file>

<file path=customXml/itemProps2.xml><?xml version="1.0" encoding="utf-8"?>
<ds:datastoreItem xmlns:ds="http://schemas.openxmlformats.org/officeDocument/2006/customXml" ds:itemID="{ECBA7E87-4E20-4BF6-A4BF-1852727D375E}"/>
</file>

<file path=customXml/itemProps3.xml><?xml version="1.0" encoding="utf-8"?>
<ds:datastoreItem xmlns:ds="http://schemas.openxmlformats.org/officeDocument/2006/customXml" ds:itemID="{02DAA02B-D886-4CA4-B885-ABD177CE8C99}"/>
</file>

<file path=docProps/app.xml><?xml version="1.0" encoding="utf-8"?>
<Properties xmlns="http://schemas.openxmlformats.org/officeDocument/2006/extended-properties" xmlns:vt="http://schemas.openxmlformats.org/officeDocument/2006/docPropsVTypes">
  <TotalTime>8296</TotalTime>
  <Words>3383</Words>
  <Application>Microsoft Office PowerPoint</Application>
  <PresentationFormat>Widescreen</PresentationFormat>
  <Paragraphs>440</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Exo 2</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Lara</cp:lastModifiedBy>
  <cp:revision>173</cp:revision>
  <cp:lastPrinted>2022-01-11T10:00:36Z</cp:lastPrinted>
  <dcterms:created xsi:type="dcterms:W3CDTF">2019-11-28T00:18:28Z</dcterms:created>
  <dcterms:modified xsi:type="dcterms:W3CDTF">2022-02-24T21:35:58Z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