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82" r:id="rId2"/>
    <p:sldId id="284" r:id="rId3"/>
    <p:sldId id="321" r:id="rId4"/>
    <p:sldId id="323" r:id="rId5"/>
    <p:sldId id="307" r:id="rId6"/>
    <p:sldId id="324" r:id="rId7"/>
    <p:sldId id="325" r:id="rId8"/>
    <p:sldId id="309" r:id="rId9"/>
    <p:sldId id="292" r:id="rId10"/>
    <p:sldId id="335" r:id="rId11"/>
    <p:sldId id="326" r:id="rId12"/>
    <p:sldId id="328" r:id="rId13"/>
    <p:sldId id="298" r:id="rId14"/>
    <p:sldId id="297" r:id="rId15"/>
    <p:sldId id="294" r:id="rId16"/>
    <p:sldId id="314" r:id="rId17"/>
    <p:sldId id="336" r:id="rId18"/>
    <p:sldId id="334" r:id="rId19"/>
  </p:sldIdLst>
  <p:sldSz cx="12192000" cy="6858000"/>
  <p:notesSz cx="10020300" cy="6888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0E57"/>
    <a:srgbClr val="0095C9"/>
    <a:srgbClr val="81DEFF"/>
    <a:srgbClr val="16AC94"/>
    <a:srgbClr val="BFF7EE"/>
    <a:srgbClr val="202C70"/>
    <a:srgbClr val="C1EFFF"/>
    <a:srgbClr val="B3C225"/>
    <a:srgbClr val="F7FFAB"/>
    <a:srgbClr val="D348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38"/>
    <p:restoredTop sz="86220" autoAdjust="0"/>
  </p:normalViewPr>
  <p:slideViewPr>
    <p:cSldViewPr snapToGrid="0" snapToObjects="1">
      <p:cViewPr varScale="1">
        <p:scale>
          <a:sx n="70" d="100"/>
          <a:sy n="70" d="100"/>
        </p:scale>
        <p:origin x="118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42131" cy="345605"/>
          </a:xfrm>
          <a:prstGeom prst="rect">
            <a:avLst/>
          </a:prstGeom>
        </p:spPr>
        <p:txBody>
          <a:bodyPr vert="horz" lIns="92007" tIns="46003" rIns="92007" bIns="46003" rtlCol="0"/>
          <a:lstStyle>
            <a:lvl1pPr algn="l">
              <a:defRPr sz="1200"/>
            </a:lvl1pPr>
          </a:lstStyle>
          <a:p>
            <a:endParaRPr lang="en-US"/>
          </a:p>
        </p:txBody>
      </p:sp>
      <p:sp>
        <p:nvSpPr>
          <p:cNvPr id="3" name="Date Placeholder 2"/>
          <p:cNvSpPr>
            <a:spLocks noGrp="1"/>
          </p:cNvSpPr>
          <p:nvPr>
            <p:ph type="dt" idx="1"/>
          </p:nvPr>
        </p:nvSpPr>
        <p:spPr>
          <a:xfrm>
            <a:off x="5675851" y="0"/>
            <a:ext cx="4342131" cy="345605"/>
          </a:xfrm>
          <a:prstGeom prst="rect">
            <a:avLst/>
          </a:prstGeom>
        </p:spPr>
        <p:txBody>
          <a:bodyPr vert="horz" lIns="92007" tIns="46003" rIns="92007" bIns="46003" rtlCol="0"/>
          <a:lstStyle>
            <a:lvl1pPr algn="r">
              <a:defRPr sz="1200"/>
            </a:lvl1pPr>
          </a:lstStyle>
          <a:p>
            <a:fld id="{3C16012A-B6B8-1B4B-B3DE-BFA740C7AFDD}" type="datetimeFigureOut">
              <a:rPr lang="en-US" smtClean="0"/>
              <a:t>2/24/2022</a:t>
            </a:fld>
            <a:endParaRPr lang="en-US"/>
          </a:p>
        </p:txBody>
      </p:sp>
      <p:sp>
        <p:nvSpPr>
          <p:cNvPr id="4" name="Slide Image Placeholder 3"/>
          <p:cNvSpPr>
            <a:spLocks noGrp="1" noRot="1" noChangeAspect="1"/>
          </p:cNvSpPr>
          <p:nvPr>
            <p:ph type="sldImg" idx="2"/>
          </p:nvPr>
        </p:nvSpPr>
        <p:spPr>
          <a:xfrm>
            <a:off x="2943225" y="860425"/>
            <a:ext cx="4133850" cy="2325688"/>
          </a:xfrm>
          <a:prstGeom prst="rect">
            <a:avLst/>
          </a:prstGeom>
          <a:noFill/>
          <a:ln w="12700">
            <a:solidFill>
              <a:prstClr val="black"/>
            </a:solidFill>
          </a:ln>
        </p:spPr>
        <p:txBody>
          <a:bodyPr vert="horz" lIns="92007" tIns="46003" rIns="92007" bIns="46003" rtlCol="0" anchor="ctr"/>
          <a:lstStyle/>
          <a:p>
            <a:endParaRPr lang="en-US"/>
          </a:p>
        </p:txBody>
      </p:sp>
      <p:sp>
        <p:nvSpPr>
          <p:cNvPr id="5" name="Notes Placeholder 4"/>
          <p:cNvSpPr>
            <a:spLocks noGrp="1"/>
          </p:cNvSpPr>
          <p:nvPr>
            <p:ph type="body" sz="quarter" idx="3"/>
          </p:nvPr>
        </p:nvSpPr>
        <p:spPr>
          <a:xfrm>
            <a:off x="1002031" y="3314929"/>
            <a:ext cx="8016239" cy="2712214"/>
          </a:xfrm>
          <a:prstGeom prst="rect">
            <a:avLst/>
          </a:prstGeom>
        </p:spPr>
        <p:txBody>
          <a:bodyPr vert="horz" lIns="92007" tIns="46003" rIns="92007" bIns="46003"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542561"/>
            <a:ext cx="4342131" cy="345604"/>
          </a:xfrm>
          <a:prstGeom prst="rect">
            <a:avLst/>
          </a:prstGeom>
        </p:spPr>
        <p:txBody>
          <a:bodyPr vert="horz" lIns="92007" tIns="46003" rIns="92007" bIns="46003" rtlCol="0" anchor="b"/>
          <a:lstStyle>
            <a:lvl1pPr algn="l">
              <a:defRPr sz="1200"/>
            </a:lvl1pPr>
          </a:lstStyle>
          <a:p>
            <a:endParaRPr lang="en-US"/>
          </a:p>
        </p:txBody>
      </p:sp>
      <p:sp>
        <p:nvSpPr>
          <p:cNvPr id="7" name="Slide Number Placeholder 6"/>
          <p:cNvSpPr>
            <a:spLocks noGrp="1"/>
          </p:cNvSpPr>
          <p:nvPr>
            <p:ph type="sldNum" sz="quarter" idx="5"/>
          </p:nvPr>
        </p:nvSpPr>
        <p:spPr>
          <a:xfrm>
            <a:off x="5675851" y="6542561"/>
            <a:ext cx="4342131" cy="345604"/>
          </a:xfrm>
          <a:prstGeom prst="rect">
            <a:avLst/>
          </a:prstGeom>
        </p:spPr>
        <p:txBody>
          <a:bodyPr vert="horz" lIns="92007" tIns="46003" rIns="92007" bIns="46003" rtlCol="0" anchor="b"/>
          <a:lstStyle>
            <a:lvl1pPr algn="r">
              <a:defRPr sz="1200"/>
            </a:lvl1pPr>
          </a:lstStyle>
          <a:p>
            <a:fld id="{E6BE8983-6ADB-074C-82EC-D9C11D0FB6F2}" type="slidenum">
              <a:rPr lang="en-US" smtClean="0"/>
              <a:t>‹#›</a:t>
            </a:fld>
            <a:endParaRPr lang="en-US"/>
          </a:p>
        </p:txBody>
      </p:sp>
    </p:spTree>
    <p:extLst>
      <p:ext uri="{BB962C8B-B14F-4D97-AF65-F5344CB8AC3E}">
        <p14:creationId xmlns:p14="http://schemas.microsoft.com/office/powerpoint/2010/main" val="1392248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43037" indent="-243037">
              <a:buAutoNum type="arabicParenR"/>
            </a:pPr>
            <a:r>
              <a:rPr lang="en-GB" dirty="0"/>
              <a:t>https://www.thecdi.net/New-Career-Development-Framework</a:t>
            </a: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2</a:t>
            </a:fld>
            <a:endParaRPr lang="en-US"/>
          </a:p>
        </p:txBody>
      </p:sp>
    </p:spTree>
    <p:extLst>
      <p:ext uri="{BB962C8B-B14F-4D97-AF65-F5344CB8AC3E}">
        <p14:creationId xmlns:p14="http://schemas.microsoft.com/office/powerpoint/2010/main" val="1499639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YouTube Video Link: </a:t>
            </a:r>
            <a:r>
              <a:rPr lang="en-GB" b="0" dirty="0"/>
              <a:t>https://www.youtube.com/watch?v=R0wni0rOOQc</a:t>
            </a:r>
          </a:p>
          <a:p>
            <a:r>
              <a:rPr lang="en-GB" b="1" dirty="0"/>
              <a:t>SafeShare Video Link: </a:t>
            </a:r>
            <a:r>
              <a:rPr lang="en-GB" b="0" dirty="0"/>
              <a:t>https://safeshare.tv/x/R0wni0rOOQc</a:t>
            </a:r>
          </a:p>
          <a:p>
            <a:pPr marL="0" indent="0">
              <a:buNone/>
            </a:pPr>
            <a:endParaRPr lang="en-GB" b="1" dirty="0"/>
          </a:p>
          <a:p>
            <a:pPr marL="0" indent="0">
              <a:buNone/>
            </a:pPr>
            <a:r>
              <a:rPr lang="en-GB" b="1" dirty="0"/>
              <a:t>Images</a:t>
            </a:r>
          </a:p>
          <a:p>
            <a:pPr marL="0" indent="0">
              <a:buNone/>
            </a:pPr>
            <a:r>
              <a:rPr lang="en-GB" b="0" dirty="0"/>
              <a:t>1) Via video </a:t>
            </a: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11</a:t>
            </a:fld>
            <a:endParaRPr lang="en-US"/>
          </a:p>
        </p:txBody>
      </p:sp>
    </p:spTree>
    <p:extLst>
      <p:ext uri="{BB962C8B-B14F-4D97-AF65-F5344CB8AC3E}">
        <p14:creationId xmlns:p14="http://schemas.microsoft.com/office/powerpoint/2010/main" val="134514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a:t>iStock</a:t>
            </a:r>
          </a:p>
          <a:p>
            <a:endParaRPr lang="en-GB" b="1" dirty="0"/>
          </a:p>
          <a:p>
            <a:r>
              <a:rPr lang="en-GB" b="1" dirty="0"/>
              <a:t>References</a:t>
            </a:r>
          </a:p>
          <a:p>
            <a:pPr marL="241539" indent="-241539">
              <a:buAutoNum type="arabicParenR"/>
            </a:pPr>
            <a:r>
              <a:rPr lang="en-GB" dirty="0"/>
              <a:t>https://dictionary.cambridge.org/dictionary/english/discrimination</a:t>
            </a:r>
          </a:p>
          <a:p>
            <a:pPr marL="241539" indent="-241539">
              <a:buAutoNum type="arabicParenR"/>
            </a:pPr>
            <a:r>
              <a:rPr lang="en-GB" dirty="0"/>
              <a:t>https://www.oxfordshirelep.com/sites/default/files/uploads/Equality%20and%20Diversity%20Statement%20v2%20230519.pdf</a:t>
            </a:r>
            <a:endParaRPr lang="en-GB" b="0"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12</a:t>
            </a:fld>
            <a:endParaRPr lang="en-US"/>
          </a:p>
        </p:txBody>
      </p:sp>
    </p:spTree>
    <p:extLst>
      <p:ext uri="{BB962C8B-B14F-4D97-AF65-F5344CB8AC3E}">
        <p14:creationId xmlns:p14="http://schemas.microsoft.com/office/powerpoint/2010/main" val="1994990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err="1"/>
              <a:t>Unsplash</a:t>
            </a:r>
            <a:endParaRPr lang="en-GB" b="0" dirty="0"/>
          </a:p>
          <a:p>
            <a:pPr marL="0" indent="0">
              <a:buNone/>
            </a:pPr>
            <a:endParaRPr lang="en-GB" b="0" dirty="0"/>
          </a:p>
        </p:txBody>
      </p:sp>
      <p:sp>
        <p:nvSpPr>
          <p:cNvPr id="4" name="Slide Number Placeholder 3"/>
          <p:cNvSpPr>
            <a:spLocks noGrp="1"/>
          </p:cNvSpPr>
          <p:nvPr>
            <p:ph type="sldNum" sz="quarter" idx="5"/>
          </p:nvPr>
        </p:nvSpPr>
        <p:spPr/>
        <p:txBody>
          <a:bodyPr/>
          <a:lstStyle/>
          <a:p>
            <a:fld id="{E6BE8983-6ADB-074C-82EC-D9C11D0FB6F2}" type="slidenum">
              <a:rPr lang="en-US" smtClean="0"/>
              <a:t>13</a:t>
            </a:fld>
            <a:endParaRPr lang="en-US"/>
          </a:p>
        </p:txBody>
      </p:sp>
    </p:spTree>
    <p:extLst>
      <p:ext uri="{BB962C8B-B14F-4D97-AF65-F5344CB8AC3E}">
        <p14:creationId xmlns:p14="http://schemas.microsoft.com/office/powerpoint/2010/main" val="408346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YouTube Video Link</a:t>
            </a:r>
            <a:r>
              <a:rPr lang="en-GB" b="0" dirty="0"/>
              <a:t>: https://www.youtube.com/watch?v=f_xAQNNi4pA</a:t>
            </a:r>
          </a:p>
          <a:p>
            <a:r>
              <a:rPr lang="en-GB" b="1" dirty="0"/>
              <a:t>SafeShare Video Link</a:t>
            </a:r>
            <a:r>
              <a:rPr lang="en-GB" b="0" dirty="0"/>
              <a:t>: https://safeshare.tv/x/f_xAQNNi4pA</a:t>
            </a:r>
          </a:p>
          <a:p>
            <a:endParaRPr lang="en-GB" b="0" dirty="0"/>
          </a:p>
          <a:p>
            <a:r>
              <a:rPr lang="en-GB" b="1" dirty="0"/>
              <a:t>Images</a:t>
            </a:r>
          </a:p>
          <a:p>
            <a:pPr marL="228600" indent="-228600">
              <a:buAutoNum type="arabicParenR"/>
            </a:pPr>
            <a:r>
              <a:rPr lang="en-GB" b="0" dirty="0"/>
              <a:t>Via video</a:t>
            </a:r>
          </a:p>
          <a:p>
            <a:pPr marL="228600" indent="-228600">
              <a:buAutoNum type="arabicParenR"/>
            </a:pPr>
            <a:endParaRPr lang="en-GB" b="0" dirty="0"/>
          </a:p>
          <a:p>
            <a:pPr marL="0" indent="0">
              <a:buNone/>
            </a:pPr>
            <a:r>
              <a:rPr lang="en-GB" b="1" dirty="0"/>
              <a:t>References</a:t>
            </a:r>
          </a:p>
          <a:p>
            <a:pPr marL="228600" indent="-228600" defTabSz="920069">
              <a:buAutoNum type="arabicParenR"/>
              <a:defRPr/>
            </a:pPr>
            <a:r>
              <a:rPr lang="en-GB" b="0" dirty="0"/>
              <a:t>https://www.prospects.ac.uk/careers-advice/getting-a-job/skills-shortages-and-covid-19</a:t>
            </a:r>
            <a:endParaRPr lang="en-GB" b="0" dirty="0">
              <a:solidFill>
                <a:schemeClr val="tx1"/>
              </a:solidFill>
              <a:latin typeface="+mn-lt"/>
            </a:endParaRPr>
          </a:p>
          <a:p>
            <a:pPr marL="228600" indent="-228600" defTabSz="920069">
              <a:buAutoNum type="arabicParenR"/>
              <a:defRPr/>
            </a:pPr>
            <a:r>
              <a:rPr lang="en-GB" dirty="0">
                <a:solidFill>
                  <a:srgbClr val="000000"/>
                </a:solidFill>
                <a:latin typeface="Open Sans" panose="020B0606030504020204" pitchFamily="34" charset="0"/>
              </a:rPr>
              <a:t>https://dictionary.cambridge.org/dictionary/english/transition</a:t>
            </a:r>
          </a:p>
        </p:txBody>
      </p:sp>
      <p:sp>
        <p:nvSpPr>
          <p:cNvPr id="4" name="Slide Number Placeholder 3"/>
          <p:cNvSpPr>
            <a:spLocks noGrp="1"/>
          </p:cNvSpPr>
          <p:nvPr>
            <p:ph type="sldNum" sz="quarter" idx="5"/>
          </p:nvPr>
        </p:nvSpPr>
        <p:spPr/>
        <p:txBody>
          <a:bodyPr/>
          <a:lstStyle/>
          <a:p>
            <a:fld id="{E6BE8983-6ADB-074C-82EC-D9C11D0FB6F2}" type="slidenum">
              <a:rPr lang="en-US" smtClean="0"/>
              <a:t>14</a:t>
            </a:fld>
            <a:endParaRPr lang="en-US"/>
          </a:p>
        </p:txBody>
      </p:sp>
    </p:spTree>
    <p:extLst>
      <p:ext uri="{BB962C8B-B14F-4D97-AF65-F5344CB8AC3E}">
        <p14:creationId xmlns:p14="http://schemas.microsoft.com/office/powerpoint/2010/main" val="1044093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err="1"/>
              <a:t>Unsplash</a:t>
            </a:r>
            <a:endParaRPr lang="en-GB" b="0" dirty="0"/>
          </a:p>
          <a:p>
            <a:pPr marL="228600" indent="-228600">
              <a:buAutoNum type="arabicParenR"/>
            </a:pPr>
            <a:r>
              <a:rPr lang="en-GB" b="0" dirty="0"/>
              <a:t>Amazing Apprenticeships</a:t>
            </a:r>
            <a:endParaRPr lang="en-GB" dirty="0"/>
          </a:p>
          <a:p>
            <a:endParaRPr lang="en-GB" b="1" dirty="0"/>
          </a:p>
          <a:p>
            <a:r>
              <a:rPr lang="en-GB" b="1" dirty="0"/>
              <a:t>References</a:t>
            </a:r>
          </a:p>
          <a:p>
            <a:pPr marL="228600" indent="-228600">
              <a:buAutoNum type="arabicParenR"/>
            </a:pPr>
            <a:r>
              <a:rPr lang="en-GB" b="0" dirty="0"/>
              <a:t>https://amazingapprenticeships.com/resource/tlevels-guide/</a:t>
            </a:r>
          </a:p>
          <a:p>
            <a:pPr marL="228600" indent="-228600">
              <a:buAutoNum type="arabicParenR"/>
            </a:pPr>
            <a:r>
              <a:rPr lang="en-GB" b="0" dirty="0"/>
              <a:t>https://www.gov.uk/government/publications/t-levels-resources-for-teachers-and-careers-advisers</a:t>
            </a:r>
          </a:p>
          <a:p>
            <a:pPr marL="228600" indent="-228600">
              <a:buAutoNum type="arabicParenR"/>
            </a:pPr>
            <a:r>
              <a:rPr lang="en-GB" dirty="0"/>
              <a:t>https://amazingapprenticeships.com/resources</a:t>
            </a:r>
            <a:endParaRPr lang="en-GB" b="0" dirty="0"/>
          </a:p>
        </p:txBody>
      </p:sp>
      <p:sp>
        <p:nvSpPr>
          <p:cNvPr id="4" name="Slide Number Placeholder 3"/>
          <p:cNvSpPr>
            <a:spLocks noGrp="1"/>
          </p:cNvSpPr>
          <p:nvPr>
            <p:ph type="sldNum" sz="quarter" idx="5"/>
          </p:nvPr>
        </p:nvSpPr>
        <p:spPr/>
        <p:txBody>
          <a:bodyPr/>
          <a:lstStyle/>
          <a:p>
            <a:fld id="{E6BE8983-6ADB-074C-82EC-D9C11D0FB6F2}" type="slidenum">
              <a:rPr lang="en-US" smtClean="0"/>
              <a:t>15</a:t>
            </a:fld>
            <a:endParaRPr lang="en-US"/>
          </a:p>
        </p:txBody>
      </p:sp>
    </p:spTree>
    <p:extLst>
      <p:ext uri="{BB962C8B-B14F-4D97-AF65-F5344CB8AC3E}">
        <p14:creationId xmlns:p14="http://schemas.microsoft.com/office/powerpoint/2010/main" val="134514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a:t>North East LEP</a:t>
            </a:r>
          </a:p>
        </p:txBody>
      </p:sp>
      <p:sp>
        <p:nvSpPr>
          <p:cNvPr id="4" name="Slide Number Placeholder 3"/>
          <p:cNvSpPr>
            <a:spLocks noGrp="1"/>
          </p:cNvSpPr>
          <p:nvPr>
            <p:ph type="sldNum" sz="quarter" idx="5"/>
          </p:nvPr>
        </p:nvSpPr>
        <p:spPr/>
        <p:txBody>
          <a:bodyPr/>
          <a:lstStyle/>
          <a:p>
            <a:fld id="{E6BE8983-6ADB-074C-82EC-D9C11D0FB6F2}" type="slidenum">
              <a:rPr lang="en-US" smtClean="0"/>
              <a:t>16</a:t>
            </a:fld>
            <a:endParaRPr lang="en-US"/>
          </a:p>
        </p:txBody>
      </p:sp>
    </p:spTree>
    <p:extLst>
      <p:ext uri="{BB962C8B-B14F-4D97-AF65-F5344CB8AC3E}">
        <p14:creationId xmlns:p14="http://schemas.microsoft.com/office/powerpoint/2010/main" val="2503321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err="1"/>
              <a:t>Unsplash</a:t>
            </a:r>
            <a:endParaRPr lang="en-GB" b="0" dirty="0"/>
          </a:p>
          <a:p>
            <a:pPr marL="228600" indent="-228600">
              <a:buAutoNum type="arabicParenR"/>
            </a:pPr>
            <a:endParaRPr lang="en-GB" b="0" dirty="0"/>
          </a:p>
          <a:p>
            <a:pPr marL="0" indent="0">
              <a:buNone/>
            </a:pPr>
            <a:r>
              <a:rPr lang="en-GB" b="1" dirty="0"/>
              <a:t>References</a:t>
            </a:r>
          </a:p>
          <a:p>
            <a:pPr marL="228600" indent="-228600">
              <a:buAutoNum type="arabicParenR"/>
            </a:pPr>
            <a:r>
              <a:rPr lang="en-GB" b="0" dirty="0"/>
              <a:t>https://www.bbc.co.uk/bitesize/guides/z3s9fcw/revision/2 -</a:t>
            </a:r>
            <a:r>
              <a:rPr lang="en-GB" b="1" dirty="0"/>
              <a:t> A good source of information on this area of the framework</a:t>
            </a:r>
          </a:p>
          <a:p>
            <a:pPr marL="228600" indent="-228600">
              <a:buAutoNum type="arabicPeriod"/>
            </a:pPr>
            <a:endParaRPr lang="en-GB" b="1" dirty="0"/>
          </a:p>
          <a:p>
            <a:pPr marL="230017" indent="-230017">
              <a:buAutoNum type="arabicParenR"/>
            </a:pPr>
            <a:endParaRPr lang="en-GB" b="0" dirty="0"/>
          </a:p>
        </p:txBody>
      </p:sp>
      <p:sp>
        <p:nvSpPr>
          <p:cNvPr id="4" name="Slide Number Placeholder 3"/>
          <p:cNvSpPr>
            <a:spLocks noGrp="1"/>
          </p:cNvSpPr>
          <p:nvPr>
            <p:ph type="sldNum" sz="quarter" idx="5"/>
          </p:nvPr>
        </p:nvSpPr>
        <p:spPr/>
        <p:txBody>
          <a:bodyPr/>
          <a:lstStyle/>
          <a:p>
            <a:fld id="{E6BE8983-6ADB-074C-82EC-D9C11D0FB6F2}" type="slidenum">
              <a:rPr lang="en-US" smtClean="0"/>
              <a:t>17</a:t>
            </a:fld>
            <a:endParaRPr lang="en-US"/>
          </a:p>
        </p:txBody>
      </p:sp>
    </p:spTree>
    <p:extLst>
      <p:ext uri="{BB962C8B-B14F-4D97-AF65-F5344CB8AC3E}">
        <p14:creationId xmlns:p14="http://schemas.microsoft.com/office/powerpoint/2010/main" val="3159886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endParaRPr lang="en-GB" b="0" dirty="0"/>
          </a:p>
          <a:p>
            <a:pPr marL="256792" indent="-256792">
              <a:buAutoNum type="arabicParenR"/>
            </a:pPr>
            <a:r>
              <a:rPr lang="en-GB" b="0" dirty="0"/>
              <a:t>https://dictionary.cambridge.org/dictionary/english/sector</a:t>
            </a:r>
          </a:p>
          <a:p>
            <a:pPr marL="256792" indent="-256792">
              <a:buAutoNum type="arabicParenR"/>
            </a:pPr>
            <a:r>
              <a:rPr lang="en-GB" b="0" dirty="0"/>
              <a:t>https://dictionary.cambridge.org/dictionary/english/employability</a:t>
            </a:r>
          </a:p>
          <a:p>
            <a:pPr marL="256792" indent="-256792">
              <a:buAutoNum type="arabicParenR"/>
            </a:pPr>
            <a:r>
              <a:rPr lang="en-GB" dirty="0"/>
              <a:t>https://dictionary.cambridge.org/dictionary/english/career</a:t>
            </a:r>
          </a:p>
          <a:p>
            <a:pPr marL="256792" indent="-256792">
              <a:buAutoNum type="arabicParenR"/>
            </a:pPr>
            <a:r>
              <a:rPr lang="en-GB" dirty="0"/>
              <a:t>https://dictionary.cambridge.org/dictionary/english/labour-market</a:t>
            </a: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3</a:t>
            </a:fld>
            <a:endParaRPr lang="en-US"/>
          </a:p>
        </p:txBody>
      </p:sp>
    </p:spTree>
    <p:extLst>
      <p:ext uri="{BB962C8B-B14F-4D97-AF65-F5344CB8AC3E}">
        <p14:creationId xmlns:p14="http://schemas.microsoft.com/office/powerpoint/2010/main" val="3419625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30017" indent="-230017">
              <a:buAutoNum type="arabicParenR"/>
            </a:pPr>
            <a:r>
              <a:rPr lang="en-GB" dirty="0"/>
              <a:t>http://www.lmiforall.org.uk/explore_lmi/</a:t>
            </a:r>
          </a:p>
          <a:p>
            <a:pPr marL="230017" indent="-230017">
              <a:buAutoNum type="arabicParenR"/>
            </a:pPr>
            <a:r>
              <a:rPr lang="en-GB" dirty="0"/>
              <a:t>https://www.lmiforall.org.uk/explore_lmi/learning-units/what-is-lmi/ - </a:t>
            </a:r>
            <a:r>
              <a:rPr lang="en-GB" b="1" dirty="0"/>
              <a:t>There is a YouTube video explaining LMI if needed on this page.  </a:t>
            </a:r>
          </a:p>
          <a:p>
            <a:pPr marL="230017" indent="-230017">
              <a:buAutoNum type="arabicParenR"/>
            </a:pPr>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4</a:t>
            </a:fld>
            <a:endParaRPr lang="en-US"/>
          </a:p>
        </p:txBody>
      </p:sp>
    </p:spTree>
    <p:extLst>
      <p:ext uri="{BB962C8B-B14F-4D97-AF65-F5344CB8AC3E}">
        <p14:creationId xmlns:p14="http://schemas.microsoft.com/office/powerpoint/2010/main" val="1254686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30017" indent="-230017">
              <a:buAutoNum type="arabicParenR"/>
            </a:pPr>
            <a:r>
              <a:rPr lang="en-GB" dirty="0"/>
              <a:t>http://www.lmiforall.org.uk/explore_lmi/</a:t>
            </a:r>
          </a:p>
          <a:p>
            <a:pPr marL="230017" indent="-230017">
              <a:buAutoNum type="arabicParenR"/>
            </a:pPr>
            <a:r>
              <a:rPr lang="en-GB" dirty="0"/>
              <a:t>https://www.lmiforall.org.uk/explore_lmi/learning-units/what-is-lmi/ - </a:t>
            </a:r>
            <a:r>
              <a:rPr lang="en-GB" b="1" dirty="0"/>
              <a:t>There is a YouTube video explaining LMI if needed on this page.  </a:t>
            </a:r>
          </a:p>
          <a:p>
            <a:pPr marL="230017" indent="-230017">
              <a:buAutoNum type="arabicParenR"/>
            </a:pPr>
            <a:endParaRPr lang="en-GB" b="1" dirty="0"/>
          </a:p>
          <a:p>
            <a:r>
              <a:rPr lang="en-GB" b="1" dirty="0"/>
              <a:t>Images:</a:t>
            </a:r>
          </a:p>
          <a:p>
            <a:r>
              <a:rPr lang="en-GB" b="0" dirty="0"/>
              <a:t>1) NELEP</a:t>
            </a:r>
          </a:p>
          <a:p>
            <a:pPr marL="230017" indent="-230017">
              <a:buAutoNum type="arabicParenR"/>
            </a:pPr>
            <a:endParaRPr lang="en-GB" dirty="0"/>
          </a:p>
          <a:p>
            <a:pPr marL="230017" indent="-230017">
              <a:buAutoNum type="arabicParenR"/>
            </a:pPr>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5</a:t>
            </a:fld>
            <a:endParaRPr lang="en-US"/>
          </a:p>
        </p:txBody>
      </p:sp>
    </p:spTree>
    <p:extLst>
      <p:ext uri="{BB962C8B-B14F-4D97-AF65-F5344CB8AC3E}">
        <p14:creationId xmlns:p14="http://schemas.microsoft.com/office/powerpoint/2010/main" val="1980982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Please Note: </a:t>
            </a:r>
            <a:r>
              <a:rPr lang="en-GB" b="0" i="0" dirty="0">
                <a:solidFill>
                  <a:srgbClr val="212529"/>
                </a:solidFill>
                <a:effectLst/>
                <a:latin typeface="source sans pro" panose="020B0503030403020204" pitchFamily="34" charset="0"/>
              </a:rPr>
              <a:t>The North East Local Enterprise Partnership works with partners to develop a more competitive economy for the North East, Helping to create more and better jobs for everyone.</a:t>
            </a:r>
          </a:p>
          <a:p>
            <a:endParaRPr lang="en-GB" b="1" dirty="0"/>
          </a:p>
          <a:p>
            <a:r>
              <a:rPr lang="en-GB" b="1" dirty="0"/>
              <a:t>Images</a:t>
            </a:r>
          </a:p>
          <a:p>
            <a:pPr marL="228600" indent="-228600">
              <a:buAutoNum type="arabicParenR"/>
            </a:pPr>
            <a:r>
              <a:rPr lang="en-GB" b="0" dirty="0" err="1"/>
              <a:t>Unsplash</a:t>
            </a:r>
            <a:endParaRPr lang="en-GB" b="0" dirty="0"/>
          </a:p>
          <a:p>
            <a:pPr marL="0" indent="0">
              <a:buNone/>
            </a:pPr>
            <a:endParaRPr lang="en-GB" b="0" dirty="0"/>
          </a:p>
          <a:p>
            <a:pPr marL="0" indent="0">
              <a:buNone/>
            </a:pPr>
            <a:r>
              <a:rPr lang="en-GB" b="1" dirty="0"/>
              <a:t>References</a:t>
            </a:r>
          </a:p>
          <a:p>
            <a:pPr marL="230017" indent="-230017">
              <a:buAutoNum type="arabicParenR"/>
            </a:pPr>
            <a:r>
              <a:rPr lang="en-GB" b="0" dirty="0"/>
              <a:t>https://www.northeastambition.co.uk/toolkits/labour-market-insights-toolkit</a:t>
            </a:r>
          </a:p>
          <a:p>
            <a:pPr marL="230017" indent="-230017">
              <a:buAutoNum type="arabicParenR"/>
            </a:pPr>
            <a:r>
              <a:rPr lang="en-GB" b="0" dirty="0"/>
              <a:t>https://www.northeastlep.co.uk/key-sectors/</a:t>
            </a:r>
          </a:p>
          <a:p>
            <a:pPr marL="230017" indent="-230017">
              <a:buAutoNum type="arabicParenR"/>
            </a:pPr>
            <a:r>
              <a:rPr lang="en-GB" b="0" dirty="0"/>
              <a:t>https://evidencehub.northeastlep.co.uk/report/gva-industry</a:t>
            </a:r>
          </a:p>
          <a:p>
            <a:pPr marL="230017" indent="-230017">
              <a:buAutoNum type="arabicParenR"/>
            </a:pPr>
            <a:r>
              <a:rPr lang="en-GB" b="0" dirty="0"/>
              <a:t>https://dictionary.cambridge.org/dictionary/english/manufacturing</a:t>
            </a:r>
          </a:p>
          <a:p>
            <a:pPr marL="230017" indent="-230017">
              <a:buAutoNum type="arabicParenR"/>
            </a:pPr>
            <a:r>
              <a:rPr lang="en-GB" b="0" dirty="0"/>
              <a:t>https://dictionary.cambridge.org/dictionary/english/administration</a:t>
            </a:r>
          </a:p>
          <a:p>
            <a:pPr marL="230017" indent="-230017">
              <a:buAutoNum type="arabicParenR"/>
            </a:pPr>
            <a:r>
              <a:rPr lang="en-GB" b="0" dirty="0"/>
              <a:t>https://dictionary.cambridge.org/dictionary/english/retail</a:t>
            </a:r>
          </a:p>
          <a:p>
            <a:pPr marL="230017" indent="-230017">
              <a:buAutoNum type="arabicParenR"/>
            </a:pPr>
            <a:r>
              <a:rPr lang="en-GB" b="0" dirty="0"/>
              <a:t>https://dictionary.cambridge.org/dictionary/english/social-care</a:t>
            </a:r>
          </a:p>
          <a:p>
            <a:pPr marL="0" indent="0">
              <a:buNone/>
            </a:pPr>
            <a:endParaRPr lang="en-GB" b="0" dirty="0"/>
          </a:p>
          <a:p>
            <a:pPr marL="230017" indent="-230017">
              <a:buAutoNum type="arabicParenR"/>
            </a:pPr>
            <a:endParaRPr lang="en-GB" b="0" dirty="0"/>
          </a:p>
          <a:p>
            <a:pPr marL="230017" indent="-230017">
              <a:buAutoNum type="arabicParenR"/>
            </a:pPr>
            <a:endParaRPr lang="en-GB" b="0"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6</a:t>
            </a:fld>
            <a:endParaRPr lang="en-US"/>
          </a:p>
        </p:txBody>
      </p:sp>
    </p:spTree>
    <p:extLst>
      <p:ext uri="{BB962C8B-B14F-4D97-AF65-F5344CB8AC3E}">
        <p14:creationId xmlns:p14="http://schemas.microsoft.com/office/powerpoint/2010/main" val="2348591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Please Note: </a:t>
            </a:r>
            <a:r>
              <a:rPr lang="en-GB" b="0" i="0" dirty="0">
                <a:solidFill>
                  <a:srgbClr val="212529"/>
                </a:solidFill>
                <a:effectLst/>
                <a:latin typeface="source sans pro" panose="020B0503030403020204" pitchFamily="34" charset="0"/>
              </a:rPr>
              <a:t>The North East Local Enterprise Partnership works with partners to develop a more competitive economy for the North East, Helping to create more and better jobs for everyone.</a:t>
            </a:r>
          </a:p>
          <a:p>
            <a:endParaRPr lang="en-GB" b="1" dirty="0"/>
          </a:p>
          <a:p>
            <a:r>
              <a:rPr lang="en-GB" b="1" dirty="0"/>
              <a:t>Images</a:t>
            </a:r>
          </a:p>
          <a:p>
            <a:pPr marL="228600" indent="-228600">
              <a:buAutoNum type="arabicParenR"/>
            </a:pPr>
            <a:r>
              <a:rPr lang="en-GB" b="0" dirty="0" err="1"/>
              <a:t>Unsplash</a:t>
            </a:r>
            <a:endParaRPr lang="en-GB" b="0" dirty="0"/>
          </a:p>
          <a:p>
            <a:pPr marL="0" indent="0">
              <a:buNone/>
            </a:pPr>
            <a:endParaRPr lang="en-GB" b="0" dirty="0"/>
          </a:p>
          <a:p>
            <a:pPr marL="0" indent="0">
              <a:buNone/>
            </a:pPr>
            <a:r>
              <a:rPr lang="en-GB" b="1" dirty="0"/>
              <a:t>References</a:t>
            </a:r>
          </a:p>
          <a:p>
            <a:pPr marL="230017" indent="-230017">
              <a:buAutoNum type="arabicParenR"/>
            </a:pPr>
            <a:r>
              <a:rPr lang="en-GB" b="0" dirty="0"/>
              <a:t>https://www.northeastambition.co.uk/toolkits/labour-market-insights-toolkit</a:t>
            </a:r>
          </a:p>
          <a:p>
            <a:pPr marL="230017" indent="-230017">
              <a:buAutoNum type="arabicParenR"/>
            </a:pPr>
            <a:r>
              <a:rPr lang="en-GB" b="0" dirty="0"/>
              <a:t>https://www.northeastlep.co.uk/key-sectors/</a:t>
            </a:r>
          </a:p>
          <a:p>
            <a:pPr marL="230017" indent="-230017">
              <a:buAutoNum type="arabicParenR"/>
            </a:pPr>
            <a:r>
              <a:rPr lang="en-GB" b="0" dirty="0"/>
              <a:t>https://evidencehub.northeastlep.co.uk/report/gva-industry</a:t>
            </a:r>
          </a:p>
          <a:p>
            <a:pPr marL="230017" indent="-230017">
              <a:buAutoNum type="arabicParenR"/>
            </a:pPr>
            <a:r>
              <a:rPr lang="en-GB" b="0" dirty="0"/>
              <a:t>https://dictionary.cambridge.org/dictionary/english/manufacturing</a:t>
            </a:r>
          </a:p>
          <a:p>
            <a:pPr marL="230017" indent="-230017">
              <a:buAutoNum type="arabicParenR"/>
            </a:pPr>
            <a:r>
              <a:rPr lang="en-GB" b="0" dirty="0"/>
              <a:t>https://dictionary.cambridge.org/dictionary/english/administration</a:t>
            </a:r>
          </a:p>
          <a:p>
            <a:pPr marL="230017" indent="-230017">
              <a:buAutoNum type="arabicParenR"/>
            </a:pPr>
            <a:r>
              <a:rPr lang="en-GB" b="0" dirty="0"/>
              <a:t>https://dictionary.cambridge.org/dictionary/english/retail</a:t>
            </a:r>
          </a:p>
          <a:p>
            <a:pPr marL="230017" indent="-230017">
              <a:buAutoNum type="arabicParenR"/>
            </a:pPr>
            <a:r>
              <a:rPr lang="en-GB" b="0" dirty="0"/>
              <a:t>https://dictionary.cambridge.org/dictionary/english/social-care</a:t>
            </a:r>
          </a:p>
          <a:p>
            <a:pPr marL="0" indent="0">
              <a:buNone/>
            </a:pPr>
            <a:endParaRPr lang="en-GB" b="0" dirty="0"/>
          </a:p>
          <a:p>
            <a:pPr marL="230017" indent="-230017">
              <a:buAutoNum type="arabicParenR"/>
            </a:pPr>
            <a:endParaRPr lang="en-GB" b="0" dirty="0"/>
          </a:p>
          <a:p>
            <a:pPr marL="230017" indent="-230017">
              <a:buAutoNum type="arabicParenR"/>
            </a:pPr>
            <a:endParaRPr lang="en-GB" b="0"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7</a:t>
            </a:fld>
            <a:endParaRPr lang="en-US"/>
          </a:p>
        </p:txBody>
      </p:sp>
    </p:spTree>
    <p:extLst>
      <p:ext uri="{BB962C8B-B14F-4D97-AF65-F5344CB8AC3E}">
        <p14:creationId xmlns:p14="http://schemas.microsoft.com/office/powerpoint/2010/main" val="517342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Please Note: </a:t>
            </a:r>
            <a:r>
              <a:rPr lang="en-GB" b="0" i="0" dirty="0">
                <a:solidFill>
                  <a:srgbClr val="212529"/>
                </a:solidFill>
                <a:effectLst/>
                <a:latin typeface="source sans pro" panose="020B0503030403020204" pitchFamily="34" charset="0"/>
              </a:rPr>
              <a:t>The North East Local Enterprise Partnership works with partners to develop a more competitive economy for the North East, Helping to create more and better jobs for everyone.</a:t>
            </a:r>
          </a:p>
          <a:p>
            <a:r>
              <a:rPr lang="en-GB" b="1" dirty="0"/>
              <a:t>There are four Universities in the North East LEP and one in Tees Valley</a:t>
            </a:r>
          </a:p>
          <a:p>
            <a:r>
              <a:rPr lang="en-GB" b="1" dirty="0"/>
              <a:t>There are nine Further Education colleges and two sixth forms</a:t>
            </a:r>
          </a:p>
          <a:p>
            <a:r>
              <a:rPr lang="en-GB" b="1" dirty="0"/>
              <a:t>There are over 240 secondaries including SEND, PRU and Alternative Provision</a:t>
            </a:r>
          </a:p>
          <a:p>
            <a:r>
              <a:rPr lang="en-GB" b="1" dirty="0"/>
              <a:t>There are over seven hundred primaries</a:t>
            </a:r>
          </a:p>
          <a:p>
            <a:endParaRPr lang="en-GB" b="1" dirty="0"/>
          </a:p>
          <a:p>
            <a:r>
              <a:rPr lang="en-GB" b="1" dirty="0"/>
              <a:t>Images</a:t>
            </a:r>
          </a:p>
          <a:p>
            <a:pPr marL="228600" indent="-228600">
              <a:buAutoNum type="arabicParenR"/>
            </a:pPr>
            <a:r>
              <a:rPr lang="en-GB" b="0" dirty="0" err="1"/>
              <a:t>Unsplash</a:t>
            </a:r>
            <a:endParaRPr lang="en-GB" b="0" dirty="0"/>
          </a:p>
          <a:p>
            <a:pPr marL="0" indent="0">
              <a:buNone/>
            </a:pPr>
            <a:endParaRPr lang="en-GB" b="0" dirty="0"/>
          </a:p>
          <a:p>
            <a:pPr marL="0" indent="0">
              <a:buNone/>
            </a:pPr>
            <a:r>
              <a:rPr lang="en-GB" b="1" dirty="0"/>
              <a:t>References</a:t>
            </a:r>
          </a:p>
          <a:p>
            <a:pPr marL="230017" indent="-230017">
              <a:buAutoNum type="arabicParenR"/>
            </a:pPr>
            <a:r>
              <a:rPr lang="en-GB" b="0" dirty="0"/>
              <a:t>https://www.northeastambition.co.uk/toolkits/labour-market-insights-toolkit</a:t>
            </a:r>
          </a:p>
          <a:p>
            <a:pPr marL="230017" indent="-230017">
              <a:buAutoNum type="arabicParenR"/>
            </a:pPr>
            <a:r>
              <a:rPr lang="en-GB" b="0" dirty="0"/>
              <a:t>https://www.northeastlep.co.uk/key-sectors/</a:t>
            </a:r>
          </a:p>
          <a:p>
            <a:pPr marL="230017" indent="-230017">
              <a:buAutoNum type="arabicParenR"/>
            </a:pPr>
            <a:r>
              <a:rPr lang="en-GB" b="0" dirty="0"/>
              <a:t>https://evidencehub.northeastlep.co.uk/report/gva-industry</a:t>
            </a:r>
          </a:p>
          <a:p>
            <a:pPr marL="230017" indent="-230017">
              <a:buAutoNum type="arabicParenR"/>
            </a:pPr>
            <a:r>
              <a:rPr lang="en-GB" b="0" dirty="0"/>
              <a:t>https://dictionary.cambridge.org/dictionary/english/manufacturing</a:t>
            </a:r>
          </a:p>
          <a:p>
            <a:pPr marL="230017" indent="-230017">
              <a:buAutoNum type="arabicParenR"/>
            </a:pPr>
            <a:r>
              <a:rPr lang="en-GB" b="0" dirty="0"/>
              <a:t>https://dictionary.cambridge.org/dictionary/english/administration</a:t>
            </a:r>
          </a:p>
          <a:p>
            <a:pPr marL="230017" indent="-230017">
              <a:buAutoNum type="arabicParenR"/>
            </a:pPr>
            <a:r>
              <a:rPr lang="en-GB" b="0" dirty="0"/>
              <a:t>https://dictionary.cambridge.org/dictionary/english/retail</a:t>
            </a:r>
          </a:p>
          <a:p>
            <a:pPr marL="230017" indent="-230017">
              <a:buAutoNum type="arabicParenR"/>
            </a:pPr>
            <a:r>
              <a:rPr lang="en-GB" b="0" dirty="0"/>
              <a:t>https://dictionary.cambridge.org/dictionary/english/social-care</a:t>
            </a:r>
          </a:p>
          <a:p>
            <a:pPr marL="0" indent="0">
              <a:buNone/>
            </a:pPr>
            <a:endParaRPr lang="en-GB" b="0" dirty="0"/>
          </a:p>
          <a:p>
            <a:pPr marL="230017" indent="-230017">
              <a:buAutoNum type="arabicParenR"/>
            </a:pPr>
            <a:endParaRPr lang="en-GB" b="0" dirty="0"/>
          </a:p>
          <a:p>
            <a:pPr marL="230017" indent="-230017">
              <a:buAutoNum type="arabicParenR"/>
            </a:pPr>
            <a:endParaRPr lang="en-GB" b="0"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8</a:t>
            </a:fld>
            <a:endParaRPr lang="en-US"/>
          </a:p>
        </p:txBody>
      </p:sp>
    </p:spTree>
    <p:extLst>
      <p:ext uri="{BB962C8B-B14F-4D97-AF65-F5344CB8AC3E}">
        <p14:creationId xmlns:p14="http://schemas.microsoft.com/office/powerpoint/2010/main" val="244729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YouTube Video Link: </a:t>
            </a:r>
            <a:r>
              <a:rPr lang="en-GB" b="0" dirty="0"/>
              <a:t>https://www.youtube.com/watch?v=pVUSJl6nCJk&amp;t=12s</a:t>
            </a:r>
          </a:p>
          <a:p>
            <a:r>
              <a:rPr lang="en-GB" b="1" dirty="0"/>
              <a:t>SafeShare Video Link: </a:t>
            </a:r>
            <a:r>
              <a:rPr lang="en-GB" b="0" dirty="0"/>
              <a:t>https://safeshare.tv/x/pVUSJl6nCJk</a:t>
            </a:r>
          </a:p>
          <a:p>
            <a:endParaRPr lang="en-GB" b="1" dirty="0"/>
          </a:p>
          <a:p>
            <a:r>
              <a:rPr lang="en-GB" b="1" dirty="0"/>
              <a:t>Image</a:t>
            </a:r>
          </a:p>
          <a:p>
            <a:pPr marL="228600" indent="-228600">
              <a:buAutoNum type="arabicParenR"/>
            </a:pPr>
            <a:r>
              <a:rPr lang="en-GB" b="0" dirty="0"/>
              <a:t>Via video </a:t>
            </a:r>
          </a:p>
          <a:p>
            <a:endParaRPr lang="en-GB" b="1" dirty="0"/>
          </a:p>
          <a:p>
            <a:r>
              <a:rPr lang="en-GB" b="1" dirty="0"/>
              <a:t>References</a:t>
            </a:r>
          </a:p>
          <a:p>
            <a:pPr marL="230017" indent="-230017">
              <a:buAutoNum type="arabicParenR"/>
            </a:pPr>
            <a:r>
              <a:rPr lang="en-GB" b="0" dirty="0"/>
              <a:t>https://evidencehub.northeastlep.co.uk/our-data/transport/</a:t>
            </a:r>
          </a:p>
          <a:p>
            <a:pPr marL="230017" indent="-230017">
              <a:buAutoNum type="arabicParenR"/>
            </a:pPr>
            <a:r>
              <a:rPr lang="en-GB" b="0" dirty="0"/>
              <a:t>https://www.northeastlep.co.uk/the-plan/support/transport-and-logistics/</a:t>
            </a:r>
          </a:p>
          <a:p>
            <a:pPr marL="230017" indent="-230017">
              <a:buAutoNum type="arabicParenR"/>
            </a:pPr>
            <a:endParaRPr lang="en-GB" b="0" dirty="0"/>
          </a:p>
          <a:p>
            <a:pPr marL="230017" indent="-230017">
              <a:buAutoNum type="arabicParenR"/>
            </a:pPr>
            <a:endParaRPr lang="en-GB" b="0" dirty="0"/>
          </a:p>
        </p:txBody>
      </p:sp>
      <p:sp>
        <p:nvSpPr>
          <p:cNvPr id="4" name="Slide Number Placeholder 3"/>
          <p:cNvSpPr>
            <a:spLocks noGrp="1"/>
          </p:cNvSpPr>
          <p:nvPr>
            <p:ph type="sldNum" sz="quarter" idx="5"/>
          </p:nvPr>
        </p:nvSpPr>
        <p:spPr/>
        <p:txBody>
          <a:bodyPr/>
          <a:lstStyle/>
          <a:p>
            <a:fld id="{E6BE8983-6ADB-074C-82EC-D9C11D0FB6F2}" type="slidenum">
              <a:rPr lang="en-US" smtClean="0"/>
              <a:t>9</a:t>
            </a:fld>
            <a:endParaRPr lang="en-US"/>
          </a:p>
        </p:txBody>
      </p:sp>
    </p:spTree>
    <p:extLst>
      <p:ext uri="{BB962C8B-B14F-4D97-AF65-F5344CB8AC3E}">
        <p14:creationId xmlns:p14="http://schemas.microsoft.com/office/powerpoint/2010/main" val="3315559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b="0" dirty="0"/>
              <a:t>https://www.themix.org.uk/work-and-study</a:t>
            </a:r>
          </a:p>
          <a:p>
            <a:pPr marL="228600" indent="-228600">
              <a:buAutoNum type="arabicParenR"/>
            </a:pPr>
            <a:r>
              <a:rPr lang="en-GB" b="0" dirty="0"/>
              <a:t>https://icould.com/</a:t>
            </a:r>
          </a:p>
          <a:p>
            <a:endParaRPr lang="en-GB" b="1" dirty="0"/>
          </a:p>
          <a:p>
            <a:r>
              <a:rPr lang="en-GB" b="1" dirty="0"/>
              <a:t>Images</a:t>
            </a:r>
          </a:p>
          <a:p>
            <a:pPr marL="228600" indent="-228600">
              <a:buAutoNum type="arabicParenR"/>
            </a:pPr>
            <a:r>
              <a:rPr lang="en-GB" b="0" dirty="0" err="1"/>
              <a:t>Unsplash</a:t>
            </a:r>
            <a:endParaRPr lang="en-GB" b="0"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10</a:t>
            </a:fld>
            <a:endParaRPr lang="en-US"/>
          </a:p>
        </p:txBody>
      </p:sp>
    </p:spTree>
    <p:extLst>
      <p:ext uri="{BB962C8B-B14F-4D97-AF65-F5344CB8AC3E}">
        <p14:creationId xmlns:p14="http://schemas.microsoft.com/office/powerpoint/2010/main" val="855328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3B6A-053F-2F44-BCE1-00D98F109D15}"/>
              </a:ext>
            </a:extLst>
          </p:cNvPr>
          <p:cNvSpPr>
            <a:spLocks noGrp="1"/>
          </p:cNvSpPr>
          <p:nvPr>
            <p:ph type="ctrTitle"/>
          </p:nvPr>
        </p:nvSpPr>
        <p:spPr>
          <a:xfrm>
            <a:off x="506627" y="1122363"/>
            <a:ext cx="10161373" cy="2387600"/>
          </a:xfrm>
          <a:prstGeom prst="rect">
            <a:avLst/>
          </a:prstGeom>
        </p:spPr>
        <p:txBody>
          <a:bodyPr anchor="b"/>
          <a:lstStyle>
            <a:lvl1pPr algn="l">
              <a:defRPr sz="36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427A4A3-16D2-7642-B61E-003CE703AE13}"/>
              </a:ext>
            </a:extLst>
          </p:cNvPr>
          <p:cNvSpPr>
            <a:spLocks noGrp="1"/>
          </p:cNvSpPr>
          <p:nvPr>
            <p:ph type="subTitle" idx="1"/>
          </p:nvPr>
        </p:nvSpPr>
        <p:spPr>
          <a:xfrm>
            <a:off x="506627" y="3602038"/>
            <a:ext cx="1016137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73457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8274-0ADB-BF4D-B139-79D1AA726026}"/>
              </a:ext>
            </a:extLst>
          </p:cNvPr>
          <p:cNvSpPr>
            <a:spLocks noGrp="1"/>
          </p:cNvSpPr>
          <p:nvPr>
            <p:ph type="title"/>
          </p:nvPr>
        </p:nvSpPr>
        <p:spPr>
          <a:xfrm>
            <a:off x="457200" y="1205385"/>
            <a:ext cx="10896600" cy="1325563"/>
          </a:xfrm>
          <a:prstGeom prst="rect">
            <a:avLst/>
          </a:prstGeo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76A5E091-208E-974F-B374-EB2FF4E06197}"/>
              </a:ext>
            </a:extLst>
          </p:cNvPr>
          <p:cNvSpPr>
            <a:spLocks noGrp="1"/>
          </p:cNvSpPr>
          <p:nvPr>
            <p:ph idx="1"/>
          </p:nvPr>
        </p:nvSpPr>
        <p:spPr>
          <a:xfrm>
            <a:off x="457200" y="2817341"/>
            <a:ext cx="10896600" cy="335962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0718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53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09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6020B-2AE0-DB43-9394-CC107D49CEDE}"/>
              </a:ext>
            </a:extLst>
          </p:cNvPr>
          <p:cNvSpPr>
            <a:spLocks noGrp="1"/>
          </p:cNvSpPr>
          <p:nvPr>
            <p:ph type="title"/>
          </p:nvPr>
        </p:nvSpPr>
        <p:spPr>
          <a:xfrm>
            <a:off x="831850" y="1709739"/>
            <a:ext cx="10515600" cy="1169386"/>
          </a:xfrm>
          <a:prstGeom prst="rect">
            <a:avLst/>
          </a:prstGeom>
        </p:spPr>
        <p:txBody>
          <a:bodyPr anchor="b"/>
          <a:lstStyle>
            <a:lvl1pPr>
              <a:defRPr sz="3600">
                <a:solidFill>
                  <a:schemeClr val="bg1"/>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4C78131E-3E36-1849-92EC-B8E63754BB99}"/>
              </a:ext>
            </a:extLst>
          </p:cNvPr>
          <p:cNvSpPr>
            <a:spLocks noGrp="1"/>
          </p:cNvSpPr>
          <p:nvPr>
            <p:ph type="body" idx="1"/>
          </p:nvPr>
        </p:nvSpPr>
        <p:spPr>
          <a:xfrm>
            <a:off x="831850" y="3228782"/>
            <a:ext cx="10515600" cy="150018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2285995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9BC2BCEE-9B81-1E44-9CA5-985528CD89B2}"/>
              </a:ext>
            </a:extLst>
          </p:cNvPr>
          <p:cNvSpPr>
            <a:spLocks noGrp="1"/>
          </p:cNvSpPr>
          <p:nvPr>
            <p:ph type="title"/>
          </p:nvPr>
        </p:nvSpPr>
        <p:spPr bwMode="auto">
          <a:xfrm>
            <a:off x="468313" y="126791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19" name="Text Placeholder 2">
            <a:extLst>
              <a:ext uri="{FF2B5EF4-FFF2-40B4-BE49-F238E27FC236}">
                <a16:creationId xmlns:a16="http://schemas.microsoft.com/office/drawing/2014/main" id="{6DC5FC8F-FC26-AE4E-8DBD-255972BD84DF}"/>
              </a:ext>
            </a:extLst>
          </p:cNvPr>
          <p:cNvSpPr>
            <a:spLocks noGrp="1"/>
          </p:cNvSpPr>
          <p:nvPr>
            <p:ph type="body" idx="1"/>
          </p:nvPr>
        </p:nvSpPr>
        <p:spPr bwMode="auto">
          <a:xfrm>
            <a:off x="457200" y="2564904"/>
            <a:ext cx="82296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152902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5" r:id="rId4"/>
    <p:sldLayoutId id="2147483651" r:id="rId5"/>
  </p:sldLayoutIdLst>
  <p:txStyles>
    <p:titleStyle>
      <a:lvl1pPr algn="l" defTabSz="914400" rtl="0" eaLnBrk="1" latinLnBrk="0" hangingPunct="1">
        <a:lnSpc>
          <a:spcPct val="90000"/>
        </a:lnSpc>
        <a:spcBef>
          <a:spcPct val="0"/>
        </a:spcBef>
        <a:buNone/>
        <a:defRPr sz="3600" b="1" kern="1200">
          <a:solidFill>
            <a:srgbClr val="8D0E5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hyperlink" Target="https://icould.com/" TargetMode="External"/><Relationship Id="rId3" Type="http://schemas.openxmlformats.org/officeDocument/2006/relationships/image" Target="../media/image1.jpg"/><Relationship Id="rId7" Type="http://schemas.openxmlformats.org/officeDocument/2006/relationships/image" Target="../media/image37.jpeg"/><Relationship Id="rId12"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hyperlink" Target="https://www.themix.org.uk/work-and-study" TargetMode="External"/><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7.png"/><Relationship Id="rId9" Type="http://schemas.openxmlformats.org/officeDocument/2006/relationships/image" Target="../media/image39.jpeg"/><Relationship Id="rId1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hyperlink" Target="https://safeshare.tv/x/9xCn-Kwy97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hyperlink" Target="https://safeshare.tv/x/R0wni0rOOQc" TargetMode="Externa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hyperlink" Target="https://safeshare.tv/x/f_xAQNNi4pA"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jpeg"/><Relationship Id="rId3" Type="http://schemas.openxmlformats.org/officeDocument/2006/relationships/image" Target="../media/image1.jpg"/><Relationship Id="rId7" Type="http://schemas.openxmlformats.org/officeDocument/2006/relationships/image" Target="../media/image9.png"/><Relationship Id="rId12" Type="http://schemas.openxmlformats.org/officeDocument/2006/relationships/image" Target="../media/image5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safeshare.tv/x/9xCn-Kwy97U" TargetMode="External"/><Relationship Id="rId11" Type="http://schemas.openxmlformats.org/officeDocument/2006/relationships/image" Target="../media/image52.jpeg"/><Relationship Id="rId5" Type="http://schemas.openxmlformats.org/officeDocument/2006/relationships/image" Target="../media/image48.png"/><Relationship Id="rId10" Type="http://schemas.openxmlformats.org/officeDocument/2006/relationships/image" Target="../media/image51.jpeg"/><Relationship Id="rId4" Type="http://schemas.openxmlformats.org/officeDocument/2006/relationships/hyperlink" Target="https://amazingapprenticeships.com/about-ask/" TargetMode="External"/><Relationship Id="rId9" Type="http://schemas.openxmlformats.org/officeDocument/2006/relationships/image" Target="../media/image50.jpeg"/></Relationships>
</file>

<file path=ppt/slides/_rels/slide16.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1.jpg"/><Relationship Id="rId7" Type="http://schemas.openxmlformats.org/officeDocument/2006/relationships/image" Target="../media/image5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9.png"/><Relationship Id="rId4" Type="http://schemas.openxmlformats.org/officeDocument/2006/relationships/image" Target="../media/image55.jpeg"/></Relationships>
</file>

<file path=ppt/slides/_rels/slide17.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1.jpg"/><Relationship Id="rId7" Type="http://schemas.openxmlformats.org/officeDocument/2006/relationships/image" Target="../media/image6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10.png"/><Relationship Id="rId9" Type="http://schemas.openxmlformats.org/officeDocument/2006/relationships/image" Target="../media/image63.jpe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emf"/><Relationship Id="rId7" Type="http://schemas.openxmlformats.org/officeDocument/2006/relationships/image" Target="../media/image17.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6.png"/><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4.jpeg"/><Relationship Id="rId4" Type="http://schemas.openxmlformats.org/officeDocument/2006/relationships/hyperlink" Target="https://safeshare.tv/x/pVUSJl6nCJ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D4461BE2-CC78-48A7-B482-7C8F318CFC8C}"/>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429590" y="6084620"/>
            <a:ext cx="1332820" cy="53992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5926A6E-224F-4E59-8CC4-16995855E954}"/>
              </a:ext>
            </a:extLst>
          </p:cNvPr>
          <p:cNvSpPr txBox="1">
            <a:spLocks/>
          </p:cNvSpPr>
          <p:nvPr/>
        </p:nvSpPr>
        <p:spPr>
          <a:xfrm>
            <a:off x="594853" y="4632346"/>
            <a:ext cx="6557062" cy="52991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r>
              <a:rPr lang="en-GB" sz="2000" i="1" dirty="0">
                <a:solidFill>
                  <a:srgbClr val="8D0E57"/>
                </a:solidFill>
              </a:rPr>
              <a:t>In association with VotesforSchools and The WOW Show  </a:t>
            </a:r>
            <a:endParaRPr lang="en-GB" i="1" dirty="0">
              <a:solidFill>
                <a:srgbClr val="8D0E57"/>
              </a:solidFill>
            </a:endParaRPr>
          </a:p>
        </p:txBody>
      </p:sp>
      <p:sp>
        <p:nvSpPr>
          <p:cNvPr id="8" name="Title 1">
            <a:extLst>
              <a:ext uri="{FF2B5EF4-FFF2-40B4-BE49-F238E27FC236}">
                <a16:creationId xmlns:a16="http://schemas.microsoft.com/office/drawing/2014/main" id="{7E9800B5-C78D-4AB0-AA8A-1FADCC9F5BC7}"/>
              </a:ext>
            </a:extLst>
          </p:cNvPr>
          <p:cNvSpPr txBox="1">
            <a:spLocks/>
          </p:cNvSpPr>
          <p:nvPr/>
        </p:nvSpPr>
        <p:spPr>
          <a:xfrm>
            <a:off x="594853" y="3464057"/>
            <a:ext cx="6557062" cy="10634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3200" b="1" dirty="0">
              <a:solidFill>
                <a:srgbClr val="8D0E57"/>
              </a:solidFill>
              <a:latin typeface="Arial" panose="020B0604020202020204" pitchFamily="34" charset="0"/>
              <a:cs typeface="Arial" panose="020B0604020202020204" pitchFamily="34" charset="0"/>
            </a:endParaRPr>
          </a:p>
          <a:p>
            <a:pPr algn="l"/>
            <a:endParaRPr lang="en-GB" sz="3200" b="1" dirty="0">
              <a:solidFill>
                <a:srgbClr val="8D0E57"/>
              </a:solidFill>
              <a:latin typeface="Arial" panose="020B0604020202020204" pitchFamily="34" charset="0"/>
              <a:cs typeface="Arial" panose="020B0604020202020204" pitchFamily="34" charset="0"/>
            </a:endParaRPr>
          </a:p>
          <a:p>
            <a:pPr algn="l"/>
            <a:endParaRPr lang="en-GB" sz="3200" b="1" dirty="0">
              <a:solidFill>
                <a:srgbClr val="8D0E57"/>
              </a:solidFill>
              <a:latin typeface="Arial" panose="020B0604020202020204" pitchFamily="34" charset="0"/>
              <a:cs typeface="Arial" panose="020B0604020202020204" pitchFamily="34" charset="0"/>
            </a:endParaRPr>
          </a:p>
          <a:p>
            <a:pPr algn="l"/>
            <a:r>
              <a:rPr lang="en-GB" sz="3600" b="1" dirty="0">
                <a:solidFill>
                  <a:srgbClr val="8D0E57"/>
                </a:solidFill>
                <a:latin typeface="Exo 2" pitchFamily="2" charset="0"/>
                <a:cs typeface="Arial" panose="020B0604020202020204" pitchFamily="34" charset="0"/>
              </a:rPr>
              <a:t>Our Region, Your Future</a:t>
            </a:r>
          </a:p>
          <a:p>
            <a:endParaRPr lang="en-GB" sz="2800" dirty="0">
              <a:solidFill>
                <a:srgbClr val="8D0E57"/>
              </a:solidFill>
              <a:latin typeface="Arial" panose="020B0604020202020204" pitchFamily="34" charset="0"/>
              <a:cs typeface="Arial" panose="020B0604020202020204" pitchFamily="34" charset="0"/>
            </a:endParaRPr>
          </a:p>
          <a:p>
            <a:pPr algn="l"/>
            <a:endParaRPr lang="en-GB" sz="2800" dirty="0">
              <a:solidFill>
                <a:srgbClr val="8D0E57"/>
              </a:solidFill>
              <a:latin typeface="Arial" panose="020B0604020202020204" pitchFamily="34" charset="0"/>
              <a:cs typeface="Arial" panose="020B0604020202020204" pitchFamily="34" charset="0"/>
            </a:endParaRPr>
          </a:p>
          <a:p>
            <a:pPr algn="l"/>
            <a:r>
              <a:rPr lang="en-GB" sz="2400" dirty="0">
                <a:solidFill>
                  <a:srgbClr val="8D0E57"/>
                </a:solidFill>
                <a:latin typeface="Arial" panose="020B0604020202020204" pitchFamily="34" charset="0"/>
                <a:cs typeface="Arial" panose="020B0604020202020204" pitchFamily="34" charset="0"/>
              </a:rPr>
              <a:t>The world of work in the North East </a:t>
            </a:r>
          </a:p>
          <a:p>
            <a:pPr algn="l"/>
            <a:r>
              <a:rPr lang="en-GB" sz="2400" dirty="0">
                <a:solidFill>
                  <a:srgbClr val="8D0E57"/>
                </a:solidFill>
                <a:latin typeface="Arial" panose="020B0604020202020204" pitchFamily="34" charset="0"/>
                <a:cs typeface="Arial" panose="020B0604020202020204" pitchFamily="34" charset="0"/>
              </a:rPr>
              <a:t>Y10 Lesson</a:t>
            </a:r>
          </a:p>
        </p:txBody>
      </p:sp>
      <p:sp>
        <p:nvSpPr>
          <p:cNvPr id="5" name="TextBox 13">
            <a:extLst>
              <a:ext uri="{FF2B5EF4-FFF2-40B4-BE49-F238E27FC236}">
                <a16:creationId xmlns:a16="http://schemas.microsoft.com/office/drawing/2014/main" id="{E0ED91D4-D905-46E6-A533-9931D30302C6}"/>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Tree>
    <p:extLst>
      <p:ext uri="{BB962C8B-B14F-4D97-AF65-F5344CB8AC3E}">
        <p14:creationId xmlns:p14="http://schemas.microsoft.com/office/powerpoint/2010/main" val="1210193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TextBox 13">
            <a:extLst>
              <a:ext uri="{FF2B5EF4-FFF2-40B4-BE49-F238E27FC236}">
                <a16:creationId xmlns:a16="http://schemas.microsoft.com/office/drawing/2014/main" id="{FF164728-387F-4F5E-8DA7-51FC2027476E}"/>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53" name="Rectangle: Rounded Corners 52">
            <a:extLst>
              <a:ext uri="{FF2B5EF4-FFF2-40B4-BE49-F238E27FC236}">
                <a16:creationId xmlns:a16="http://schemas.microsoft.com/office/drawing/2014/main" id="{454A2E71-2563-449C-B655-28E41DCC134E}"/>
              </a:ext>
            </a:extLst>
          </p:cNvPr>
          <p:cNvSpPr/>
          <p:nvPr/>
        </p:nvSpPr>
        <p:spPr>
          <a:xfrm>
            <a:off x="2301346" y="898139"/>
            <a:ext cx="7271658" cy="1156129"/>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Pair activity (4-5 mins)</a:t>
            </a:r>
          </a:p>
          <a:p>
            <a:pPr algn="ctr"/>
            <a:r>
              <a:rPr lang="en-GB" sz="1600" dirty="0">
                <a:solidFill>
                  <a:schemeClr val="tx1"/>
                </a:solidFill>
                <a:latin typeface="Century Gothic" panose="020B0502020202020204" pitchFamily="34" charset="0"/>
                <a:cs typeface="Arial" panose="020B0604020202020204" pitchFamily="34" charset="0"/>
              </a:rPr>
              <a:t>Talk to a partner: Have you started to look at the jobs market? Do you know what you want to do and what you need to do to get there? Consider the questions below as part of your discussion.</a:t>
            </a:r>
          </a:p>
        </p:txBody>
      </p:sp>
      <p:sp>
        <p:nvSpPr>
          <p:cNvPr id="20" name="Pentagon 20">
            <a:extLst>
              <a:ext uri="{FF2B5EF4-FFF2-40B4-BE49-F238E27FC236}">
                <a16:creationId xmlns:a16="http://schemas.microsoft.com/office/drawing/2014/main" id="{C2381B16-A395-4BCF-8277-05D3303706EA}"/>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4</a:t>
            </a:r>
          </a:p>
        </p:txBody>
      </p:sp>
      <p:sp>
        <p:nvSpPr>
          <p:cNvPr id="22" name="Shape 114">
            <a:extLst>
              <a:ext uri="{FF2B5EF4-FFF2-40B4-BE49-F238E27FC236}">
                <a16:creationId xmlns:a16="http://schemas.microsoft.com/office/drawing/2014/main" id="{4CD2D163-6C82-4A40-95FB-48283FDC3D53}"/>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Do you challenge yourself?</a:t>
            </a:r>
          </a:p>
        </p:txBody>
      </p:sp>
      <p:pic>
        <p:nvPicPr>
          <p:cNvPr id="23" name="Picture 6" descr="New Career Development Framework">
            <a:extLst>
              <a:ext uri="{FF2B5EF4-FFF2-40B4-BE49-F238E27FC236}">
                <a16:creationId xmlns:a16="http://schemas.microsoft.com/office/drawing/2014/main" id="{9BE9C81E-026A-4060-9E01-5EE7CBE537AD}"/>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1297991" y="87065"/>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26" name="Picture 2" descr="brown desk and chair lot">
            <a:extLst>
              <a:ext uri="{FF2B5EF4-FFF2-40B4-BE49-F238E27FC236}">
                <a16:creationId xmlns:a16="http://schemas.microsoft.com/office/drawing/2014/main" id="{13DB7C11-CD23-4DF2-99EF-C62DCDC68107}"/>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391601" y="2303766"/>
            <a:ext cx="3503993" cy="155251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soccer goal on brown field">
            <a:extLst>
              <a:ext uri="{FF2B5EF4-FFF2-40B4-BE49-F238E27FC236}">
                <a16:creationId xmlns:a16="http://schemas.microsoft.com/office/drawing/2014/main" id="{6574B33F-7A23-40FE-A3A3-422DB80432D9}"/>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4344003" y="2303766"/>
            <a:ext cx="3503993" cy="155252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0" name="Picture 6" descr="white computer keyboard">
            <a:extLst>
              <a:ext uri="{FF2B5EF4-FFF2-40B4-BE49-F238E27FC236}">
                <a16:creationId xmlns:a16="http://schemas.microsoft.com/office/drawing/2014/main" id="{1DD8908D-7E42-4086-9374-4464AD3F34F5}"/>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8296405" y="2303767"/>
            <a:ext cx="3503993" cy="155251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2" name="Picture 8" descr="pink and black ceramic piggy bank">
            <a:extLst>
              <a:ext uri="{FF2B5EF4-FFF2-40B4-BE49-F238E27FC236}">
                <a16:creationId xmlns:a16="http://schemas.microsoft.com/office/drawing/2014/main" id="{5164848B-6D82-4A25-890D-EE6E3D9D994C}"/>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391601" y="4105783"/>
            <a:ext cx="3503994" cy="155251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4" name="Picture 10" descr="white notebook with pen on top">
            <a:extLst>
              <a:ext uri="{FF2B5EF4-FFF2-40B4-BE49-F238E27FC236}">
                <a16:creationId xmlns:a16="http://schemas.microsoft.com/office/drawing/2014/main" id="{248E0015-96A8-469C-9140-B51626A47C23}"/>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4341737" y="4105783"/>
            <a:ext cx="3506259" cy="155251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8" name="Picture 14" descr="white and gray metal armless chair">
            <a:extLst>
              <a:ext uri="{FF2B5EF4-FFF2-40B4-BE49-F238E27FC236}">
                <a16:creationId xmlns:a16="http://schemas.microsoft.com/office/drawing/2014/main" id="{2DBC0133-0521-4306-84C7-A82C74F18005}"/>
              </a:ext>
            </a:extLst>
          </p:cNvPr>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8294138" y="4105782"/>
            <a:ext cx="3506260" cy="155251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Rectangle: Rounded Corners 23">
            <a:extLst>
              <a:ext uri="{FF2B5EF4-FFF2-40B4-BE49-F238E27FC236}">
                <a16:creationId xmlns:a16="http://schemas.microsoft.com/office/drawing/2014/main" id="{D3DD469B-E64E-49A8-A1C1-C2A768462F87}"/>
              </a:ext>
            </a:extLst>
          </p:cNvPr>
          <p:cNvSpPr/>
          <p:nvPr/>
        </p:nvSpPr>
        <p:spPr>
          <a:xfrm>
            <a:off x="4654866" y="2638314"/>
            <a:ext cx="2880000" cy="882000"/>
          </a:xfrm>
          <a:prstGeom prst="roundRect">
            <a:avLst/>
          </a:prstGeom>
          <a:solidFill>
            <a:srgbClr val="81DEFF"/>
          </a:solidFill>
          <a:ln w="28575">
            <a:solidFill>
              <a:srgbClr val="00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Are you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doing extra activities</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 to make your application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stand out</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25" name="Rectangle: Rounded Corners 24">
            <a:extLst>
              <a:ext uri="{FF2B5EF4-FFF2-40B4-BE49-F238E27FC236}">
                <a16:creationId xmlns:a16="http://schemas.microsoft.com/office/drawing/2014/main" id="{74EE79A0-D38A-43C3-8217-D30DB1253679}"/>
              </a:ext>
            </a:extLst>
          </p:cNvPr>
          <p:cNvSpPr/>
          <p:nvPr/>
        </p:nvSpPr>
        <p:spPr>
          <a:xfrm>
            <a:off x="8608598" y="2639735"/>
            <a:ext cx="2880000" cy="882000"/>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Have you done any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research</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 into the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careers you are interested </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in?</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26" name="Rectangle: Rounded Corners 25">
            <a:extLst>
              <a:ext uri="{FF2B5EF4-FFF2-40B4-BE49-F238E27FC236}">
                <a16:creationId xmlns:a16="http://schemas.microsoft.com/office/drawing/2014/main" id="{CC484B98-F647-4AEB-A9A1-2AC7B03A70D4}"/>
              </a:ext>
            </a:extLst>
          </p:cNvPr>
          <p:cNvSpPr/>
          <p:nvPr/>
        </p:nvSpPr>
        <p:spPr>
          <a:xfrm>
            <a:off x="703402" y="2639735"/>
            <a:ext cx="2880389" cy="880579"/>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What are you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doing </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to achieve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good grades</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27" name="Rectangle: Rounded Corners 26">
            <a:extLst>
              <a:ext uri="{FF2B5EF4-FFF2-40B4-BE49-F238E27FC236}">
                <a16:creationId xmlns:a16="http://schemas.microsoft.com/office/drawing/2014/main" id="{121F1928-86E7-4BB3-B446-B952D2F5BB67}"/>
              </a:ext>
            </a:extLst>
          </p:cNvPr>
          <p:cNvSpPr/>
          <p:nvPr/>
        </p:nvSpPr>
        <p:spPr>
          <a:xfrm>
            <a:off x="702466" y="4441041"/>
            <a:ext cx="2880000" cy="882000"/>
          </a:xfrm>
          <a:prstGeom prst="roundRect">
            <a:avLst/>
          </a:prstGeom>
          <a:solidFill>
            <a:srgbClr val="81DEFF"/>
          </a:solidFill>
          <a:ln w="28575">
            <a:solidFill>
              <a:srgbClr val="00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Have you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looked at hours and pay </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of the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jobs</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 you are interested in?</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28" name="Rectangle: Rounded Corners 27">
            <a:extLst>
              <a:ext uri="{FF2B5EF4-FFF2-40B4-BE49-F238E27FC236}">
                <a16:creationId xmlns:a16="http://schemas.microsoft.com/office/drawing/2014/main" id="{9E88F1C1-5093-4B28-8DFE-8178F6E25C3B}"/>
              </a:ext>
            </a:extLst>
          </p:cNvPr>
          <p:cNvSpPr/>
          <p:nvPr/>
        </p:nvSpPr>
        <p:spPr>
          <a:xfrm>
            <a:off x="8607268" y="4441041"/>
            <a:ext cx="2880000" cy="882000"/>
          </a:xfrm>
          <a:prstGeom prst="roundRect">
            <a:avLst/>
          </a:prstGeom>
          <a:solidFill>
            <a:srgbClr val="81DEFF"/>
          </a:solidFill>
          <a:ln w="28575">
            <a:solidFill>
              <a:srgbClr val="00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Have you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researched</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 any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interview techniques</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29" name="Rectangle: Rounded Corners 28">
            <a:extLst>
              <a:ext uri="{FF2B5EF4-FFF2-40B4-BE49-F238E27FC236}">
                <a16:creationId xmlns:a16="http://schemas.microsoft.com/office/drawing/2014/main" id="{36F5F0B3-C69C-4B44-AF9A-BBF340818B12}"/>
              </a:ext>
            </a:extLst>
          </p:cNvPr>
          <p:cNvSpPr/>
          <p:nvPr/>
        </p:nvSpPr>
        <p:spPr>
          <a:xfrm>
            <a:off x="4654866" y="4441041"/>
            <a:ext cx="2880000" cy="882000"/>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Have you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started to build a CV </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of your qualifications?</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pic>
        <p:nvPicPr>
          <p:cNvPr id="2" name="Picture 2" descr="The Mix - Local Offer">
            <a:hlinkClick r:id="rId11"/>
            <a:extLst>
              <a:ext uri="{FF2B5EF4-FFF2-40B4-BE49-F238E27FC236}">
                <a16:creationId xmlns:a16="http://schemas.microsoft.com/office/drawing/2014/main" id="{84631387-CE83-4E36-9CCC-B1F8C4E54C8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1601" y="971768"/>
            <a:ext cx="1587351" cy="10569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could - MarketPlace | Music Mark">
            <a:hlinkClick r:id="rId13"/>
            <a:extLst>
              <a:ext uri="{FF2B5EF4-FFF2-40B4-BE49-F238E27FC236}">
                <a16:creationId xmlns:a16="http://schemas.microsoft.com/office/drawing/2014/main" id="{8617F983-E630-4D92-9168-5E1CD9198E6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895398" y="1130360"/>
            <a:ext cx="19050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03730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594DCDD-3E0F-47C4-AC43-67158B88EC81}"/>
              </a:ext>
            </a:extLst>
          </p:cNvPr>
          <p:cNvSpPr/>
          <p:nvPr/>
        </p:nvSpPr>
        <p:spPr>
          <a:xfrm>
            <a:off x="422702" y="2037055"/>
            <a:ext cx="6711745" cy="1215743"/>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Class discussion (4-5 mins)</a:t>
            </a:r>
          </a:p>
          <a:p>
            <a:pPr algn="ctr"/>
            <a:r>
              <a:rPr lang="en-GB" sz="1600" dirty="0">
                <a:solidFill>
                  <a:schemeClr val="tx1"/>
                </a:solidFill>
                <a:latin typeface="Century Gothic" panose="020B0502020202020204" pitchFamily="34" charset="0"/>
                <a:cs typeface="Arial" panose="020B0604020202020204" pitchFamily="34" charset="0"/>
              </a:rPr>
              <a:t>Click the image to watch a short film. When you’ve finished, discuss the following question: are there any roles that you think can only be carried out by just one “type” of person? Why?</a:t>
            </a:r>
          </a:p>
        </p:txBody>
      </p:sp>
      <p:sp>
        <p:nvSpPr>
          <p:cNvPr id="6" name="Rectangle: Rounded Corners 5">
            <a:extLst>
              <a:ext uri="{FF2B5EF4-FFF2-40B4-BE49-F238E27FC236}">
                <a16:creationId xmlns:a16="http://schemas.microsoft.com/office/drawing/2014/main" id="{F7DDF9D8-19F4-493D-AE58-69895AE69BFF}"/>
              </a:ext>
            </a:extLst>
          </p:cNvPr>
          <p:cNvSpPr/>
          <p:nvPr/>
        </p:nvSpPr>
        <p:spPr>
          <a:xfrm>
            <a:off x="422702" y="4794277"/>
            <a:ext cx="11346596" cy="897013"/>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Individual reflection (1-2 mins)</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What is it about certain roles that make us think that only one type of person can do them? </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Do you think there are there any exceptions?</a:t>
            </a:r>
          </a:p>
        </p:txBody>
      </p:sp>
      <p:sp>
        <p:nvSpPr>
          <p:cNvPr id="7" name="Rectangle: Rounded Corners 6">
            <a:extLst>
              <a:ext uri="{FF2B5EF4-FFF2-40B4-BE49-F238E27FC236}">
                <a16:creationId xmlns:a16="http://schemas.microsoft.com/office/drawing/2014/main" id="{9D68DFA6-00D0-4F90-86F1-69FBA4A46C8C}"/>
              </a:ext>
            </a:extLst>
          </p:cNvPr>
          <p:cNvSpPr/>
          <p:nvPr/>
        </p:nvSpPr>
        <p:spPr>
          <a:xfrm>
            <a:off x="422702" y="1112904"/>
            <a:ext cx="11346596" cy="701299"/>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There’s a chance you may have</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an image in mind of the kind of people who are likely to work in a particular sector</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which might have made you think that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perhaps a career in that sector is not for you</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Let’s explore that… </a:t>
            </a:r>
          </a:p>
        </p:txBody>
      </p:sp>
      <p:sp>
        <p:nvSpPr>
          <p:cNvPr id="13" name="Rectangle: Rounded Corners 12">
            <a:extLst>
              <a:ext uri="{FF2B5EF4-FFF2-40B4-BE49-F238E27FC236}">
                <a16:creationId xmlns:a16="http://schemas.microsoft.com/office/drawing/2014/main" id="{FA7A1461-D8B3-459D-A9E0-0743873D38C0}"/>
              </a:ext>
            </a:extLst>
          </p:cNvPr>
          <p:cNvSpPr/>
          <p:nvPr/>
        </p:nvSpPr>
        <p:spPr>
          <a:xfrm>
            <a:off x="422702" y="3544434"/>
            <a:ext cx="6711745" cy="958206"/>
          </a:xfrm>
          <a:prstGeom prst="roundRect">
            <a:avLst/>
          </a:prstGeom>
          <a:solidFill>
            <a:srgbClr val="81DEFF"/>
          </a:solidFill>
          <a:ln w="28575">
            <a:solidFill>
              <a:srgbClr val="00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We can sometimes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assume that certain sectors and roles require a particular person</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However, the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opposite is true</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Most careers are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open to everyone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when they receive the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right training</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p>
        </p:txBody>
      </p:sp>
      <p:sp>
        <p:nvSpPr>
          <p:cNvPr id="16" name="TextBox 15">
            <a:extLst>
              <a:ext uri="{FF2B5EF4-FFF2-40B4-BE49-F238E27FC236}">
                <a16:creationId xmlns:a16="http://schemas.microsoft.com/office/drawing/2014/main" id="{74AA3229-D1FF-492C-8860-5B4FFF8C4A95}"/>
              </a:ext>
            </a:extLst>
          </p:cNvPr>
          <p:cNvSpPr txBox="1"/>
          <p:nvPr/>
        </p:nvSpPr>
        <p:spPr>
          <a:xfrm>
            <a:off x="9663941" y="6534834"/>
            <a:ext cx="2105357" cy="215444"/>
          </a:xfrm>
          <a:prstGeom prst="rect">
            <a:avLst/>
          </a:prstGeom>
          <a:noFill/>
        </p:spPr>
        <p:txBody>
          <a:bodyPr wrap="square">
            <a:spAutoFit/>
          </a:bodyPr>
          <a:lstStyle/>
          <a:p>
            <a:r>
              <a:rPr lang="en-GB" sz="800" b="0" dirty="0">
                <a:latin typeface="Century Gothic" panose="020B0502020202020204" pitchFamily="34" charset="0"/>
                <a:hlinkClick r:id="rId3">
                  <a:extLst>
                    <a:ext uri="{A12FA001-AC4F-418D-AE19-62706E023703}">
                      <ahyp:hlinkClr xmlns:ahyp="http://schemas.microsoft.com/office/drawing/2018/hyperlinkcolor" val="tx"/>
                    </a:ext>
                  </a:extLst>
                </a:hlinkClick>
              </a:rPr>
              <a:t>https://safeshare.tv/x/9xCn-Kwy97U</a:t>
            </a:r>
            <a:r>
              <a:rPr lang="en-GB" sz="800" b="0" dirty="0">
                <a:latin typeface="Century Gothic" panose="020B0502020202020204" pitchFamily="34" charset="0"/>
              </a:rPr>
              <a:t> </a:t>
            </a:r>
            <a:endParaRPr lang="en-GB" sz="800" dirty="0">
              <a:latin typeface="Century Gothic" panose="020B0502020202020204" pitchFamily="34" charset="0"/>
            </a:endParaRPr>
          </a:p>
        </p:txBody>
      </p:sp>
      <p:sp>
        <p:nvSpPr>
          <p:cNvPr id="21" name="TextBox 13">
            <a:extLst>
              <a:ext uri="{FF2B5EF4-FFF2-40B4-BE49-F238E27FC236}">
                <a16:creationId xmlns:a16="http://schemas.microsoft.com/office/drawing/2014/main" id="{B3188215-50C5-4A1E-ADFB-6F44EEDF3928}"/>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17" name="Pentagon 20">
            <a:extLst>
              <a:ext uri="{FF2B5EF4-FFF2-40B4-BE49-F238E27FC236}">
                <a16:creationId xmlns:a16="http://schemas.microsoft.com/office/drawing/2014/main" id="{B99E7827-ADEA-416E-8DC9-04B8C93D05B4}"/>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5</a:t>
            </a:r>
          </a:p>
        </p:txBody>
      </p:sp>
      <p:sp>
        <p:nvSpPr>
          <p:cNvPr id="18" name="Shape 114">
            <a:extLst>
              <a:ext uri="{FF2B5EF4-FFF2-40B4-BE49-F238E27FC236}">
                <a16:creationId xmlns:a16="http://schemas.microsoft.com/office/drawing/2014/main" id="{9F1FF763-0FF1-4B7F-9496-262F082F75E6}"/>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What are stereotypes?</a:t>
            </a:r>
          </a:p>
        </p:txBody>
      </p:sp>
      <p:pic>
        <p:nvPicPr>
          <p:cNvPr id="20" name="Picture 8" descr="New Career Development Framework">
            <a:extLst>
              <a:ext uri="{FF2B5EF4-FFF2-40B4-BE49-F238E27FC236}">
                <a16:creationId xmlns:a16="http://schemas.microsoft.com/office/drawing/2014/main" id="{6F2C67CF-E591-4AE3-99C9-FBFD9BEAEDFA}"/>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297991" y="81162"/>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 name="Picture 2">
            <a:hlinkClick r:id="rId5"/>
            <a:extLst>
              <a:ext uri="{FF2B5EF4-FFF2-40B4-BE49-F238E27FC236}">
                <a16:creationId xmlns:a16="http://schemas.microsoft.com/office/drawing/2014/main" id="{BAEC45A9-DCDC-40D7-8F84-F90D0C6C2151}"/>
              </a:ext>
            </a:extLst>
          </p:cNvPr>
          <p:cNvPicPr>
            <a:picLocks noChangeAspect="1"/>
          </p:cNvPicPr>
          <p:nvPr/>
        </p:nvPicPr>
        <p:blipFill>
          <a:blip r:embed="rId6"/>
          <a:stretch>
            <a:fillRect/>
          </a:stretch>
        </p:blipFill>
        <p:spPr>
          <a:xfrm>
            <a:off x="7511299" y="2225232"/>
            <a:ext cx="4003745" cy="2233622"/>
          </a:xfrm>
          <a:prstGeom prst="rect">
            <a:avLst/>
          </a:prstGeom>
        </p:spPr>
      </p:pic>
      <p:sp>
        <p:nvSpPr>
          <p:cNvPr id="12" name="Rectangle: Rounded Corners 11">
            <a:hlinkClick r:id="rId5"/>
            <a:extLst>
              <a:ext uri="{FF2B5EF4-FFF2-40B4-BE49-F238E27FC236}">
                <a16:creationId xmlns:a16="http://schemas.microsoft.com/office/drawing/2014/main" id="{75FC118C-33FC-4344-98AD-545F8F259B64}"/>
              </a:ext>
            </a:extLst>
          </p:cNvPr>
          <p:cNvSpPr/>
          <p:nvPr/>
        </p:nvSpPr>
        <p:spPr>
          <a:xfrm>
            <a:off x="10985222" y="2033650"/>
            <a:ext cx="784076" cy="538608"/>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ysClr val="windowText" lastClr="000000"/>
                </a:solidFill>
                <a:latin typeface="Century Gothic" panose="020B0502020202020204" pitchFamily="34" charset="0"/>
                <a:ea typeface="Lato" panose="020F0502020204030203" pitchFamily="34" charset="0"/>
                <a:cs typeface="Lato" panose="020F0502020204030203" pitchFamily="34" charset="0"/>
              </a:rPr>
              <a:t>0:00-4:46</a:t>
            </a:r>
            <a:endParaRPr lang="en-GB" sz="1600" dirty="0">
              <a:solidFill>
                <a:sysClr val="windowText" lastClr="000000"/>
              </a:solidFill>
              <a:latin typeface="Century Gothic" panose="020B0502020202020204"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21764949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3" grpId="0" animBg="1"/>
      <p:bldP spid="16"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C9DA513E-26DC-47A7-B329-7F3CD2C13BB6}"/>
              </a:ext>
            </a:extLst>
          </p:cNvPr>
          <p:cNvSpPr/>
          <p:nvPr/>
        </p:nvSpPr>
        <p:spPr>
          <a:xfrm>
            <a:off x="7155712" y="2384134"/>
            <a:ext cx="4693240" cy="1268843"/>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Pair discussion (2-3 mins)</a:t>
            </a:r>
          </a:p>
          <a:p>
            <a:pPr algn="ctr"/>
            <a:r>
              <a:rPr lang="en-GB" sz="1600" dirty="0">
                <a:solidFill>
                  <a:schemeClr val="tx1"/>
                </a:solidFill>
                <a:latin typeface="Century Gothic" panose="020B0502020202020204" pitchFamily="34" charset="0"/>
                <a:cs typeface="Arial" panose="020B0604020202020204" pitchFamily="34" charset="0"/>
              </a:rPr>
              <a:t>Talk to a partner about the following question: have you ever felt discriminated against? When? What did you do?</a:t>
            </a:r>
          </a:p>
        </p:txBody>
      </p:sp>
      <p:sp>
        <p:nvSpPr>
          <p:cNvPr id="8" name="Rectangle: Rounded Corners 7">
            <a:extLst>
              <a:ext uri="{FF2B5EF4-FFF2-40B4-BE49-F238E27FC236}">
                <a16:creationId xmlns:a16="http://schemas.microsoft.com/office/drawing/2014/main" id="{6F9BACF2-7B84-4359-AE02-127279D1F700}"/>
              </a:ext>
            </a:extLst>
          </p:cNvPr>
          <p:cNvSpPr/>
          <p:nvPr/>
        </p:nvSpPr>
        <p:spPr>
          <a:xfrm>
            <a:off x="338331" y="1083359"/>
            <a:ext cx="5148070" cy="945279"/>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Stereotyping can lead to discrimination </a:t>
            </a:r>
            <a:r>
              <a:rPr lang="en-GB" sz="1600" dirty="0">
                <a:solidFill>
                  <a:schemeClr val="tx1"/>
                </a:solidFill>
                <a:latin typeface="Century Gothic" panose="020B0502020202020204" pitchFamily="34" charset="0"/>
                <a:cs typeface="Arial" panose="020B0604020202020204" pitchFamily="34" charset="0"/>
              </a:rPr>
              <a:t>without realising it, so it is important to always </a:t>
            </a:r>
            <a:r>
              <a:rPr lang="en-GB" sz="1600" b="1" dirty="0">
                <a:solidFill>
                  <a:schemeClr val="tx1"/>
                </a:solidFill>
                <a:latin typeface="Century Gothic" panose="020B0502020202020204" pitchFamily="34" charset="0"/>
                <a:cs typeface="Arial" panose="020B0604020202020204" pitchFamily="34" charset="0"/>
              </a:rPr>
              <a:t>treat people equally</a:t>
            </a:r>
            <a:r>
              <a:rPr lang="en-GB" sz="1600" dirty="0">
                <a:solidFill>
                  <a:schemeClr val="tx1"/>
                </a:solidFill>
                <a:latin typeface="Century Gothic" panose="020B0502020202020204" pitchFamily="34" charset="0"/>
                <a:cs typeface="Arial" panose="020B0604020202020204" pitchFamily="34" charset="0"/>
              </a:rPr>
              <a:t>.  </a:t>
            </a:r>
          </a:p>
        </p:txBody>
      </p:sp>
      <p:sp>
        <p:nvSpPr>
          <p:cNvPr id="9" name="Rectangle: Rounded Corners 8">
            <a:extLst>
              <a:ext uri="{FF2B5EF4-FFF2-40B4-BE49-F238E27FC236}">
                <a16:creationId xmlns:a16="http://schemas.microsoft.com/office/drawing/2014/main" id="{85FC15D6-2739-4FC2-BA97-94FE1A1AE429}"/>
              </a:ext>
            </a:extLst>
          </p:cNvPr>
          <p:cNvSpPr/>
          <p:nvPr/>
        </p:nvSpPr>
        <p:spPr>
          <a:xfrm>
            <a:off x="338330" y="2368813"/>
            <a:ext cx="6509037" cy="1299487"/>
          </a:xfrm>
          <a:prstGeom prst="roundRect">
            <a:avLst/>
          </a:prstGeom>
          <a:solidFill>
            <a:srgbClr val="81DEFF"/>
          </a:solidFill>
          <a:ln w="28575">
            <a:solidFill>
              <a:srgbClr val="00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Equality</a:t>
            </a:r>
            <a:r>
              <a:rPr lang="en-GB" sz="1600" dirty="0">
                <a:solidFill>
                  <a:schemeClr val="tx1"/>
                </a:solidFill>
                <a:latin typeface="Century Gothic" panose="020B0502020202020204" pitchFamily="34" charset="0"/>
                <a:cs typeface="Arial" panose="020B0604020202020204" pitchFamily="34" charset="0"/>
              </a:rPr>
              <a:t> means making sure individuals or groups are</a:t>
            </a:r>
            <a:r>
              <a:rPr lang="en-GB" sz="1600" b="1" dirty="0">
                <a:solidFill>
                  <a:schemeClr val="tx1"/>
                </a:solidFill>
                <a:latin typeface="Century Gothic" panose="020B0502020202020204" pitchFamily="34" charset="0"/>
                <a:cs typeface="Arial" panose="020B0604020202020204" pitchFamily="34" charset="0"/>
              </a:rPr>
              <a:t> not treated differently</a:t>
            </a:r>
            <a:r>
              <a:rPr lang="en-GB" sz="1600" dirty="0">
                <a:solidFill>
                  <a:schemeClr val="tx1"/>
                </a:solidFill>
                <a:latin typeface="Century Gothic" panose="020B0502020202020204" pitchFamily="34" charset="0"/>
                <a:cs typeface="Arial" panose="020B0604020202020204" pitchFamily="34" charset="0"/>
              </a:rPr>
              <a:t> based on a specific “</a:t>
            </a:r>
            <a:r>
              <a:rPr lang="en-GB" sz="1600" b="1" dirty="0">
                <a:solidFill>
                  <a:schemeClr val="tx1"/>
                </a:solidFill>
                <a:latin typeface="Century Gothic" panose="020B0502020202020204" pitchFamily="34" charset="0"/>
                <a:cs typeface="Arial" panose="020B0604020202020204" pitchFamily="34" charset="0"/>
              </a:rPr>
              <a:t>protected characteristic</a:t>
            </a:r>
            <a:r>
              <a:rPr lang="en-GB" sz="1600" dirty="0">
                <a:solidFill>
                  <a:schemeClr val="tx1"/>
                </a:solidFill>
                <a:latin typeface="Century Gothic" panose="020B0502020202020204" pitchFamily="34" charset="0"/>
                <a:cs typeface="Arial" panose="020B0604020202020204" pitchFamily="34" charset="0"/>
              </a:rPr>
              <a:t>”. These characteristics include </a:t>
            </a:r>
            <a:r>
              <a:rPr lang="en-GB" sz="1600" b="1" dirty="0">
                <a:solidFill>
                  <a:schemeClr val="tx1"/>
                </a:solidFill>
                <a:latin typeface="Century Gothic" panose="020B0502020202020204" pitchFamily="34" charset="0"/>
                <a:cs typeface="Arial" panose="020B0604020202020204" pitchFamily="34" charset="0"/>
              </a:rPr>
              <a:t>race, gender, disability, religion or belief, sex, sexual orientation </a:t>
            </a:r>
            <a:r>
              <a:rPr lang="en-GB" sz="1600" dirty="0">
                <a:solidFill>
                  <a:schemeClr val="tx1"/>
                </a:solidFill>
                <a:latin typeface="Century Gothic" panose="020B0502020202020204" pitchFamily="34" charset="0"/>
                <a:cs typeface="Arial" panose="020B0604020202020204" pitchFamily="34" charset="0"/>
              </a:rPr>
              <a:t>and</a:t>
            </a:r>
            <a:r>
              <a:rPr lang="en-GB" sz="1600" b="1" dirty="0">
                <a:solidFill>
                  <a:schemeClr val="tx1"/>
                </a:solidFill>
                <a:latin typeface="Century Gothic" panose="020B0502020202020204" pitchFamily="34" charset="0"/>
                <a:cs typeface="Arial" panose="020B0604020202020204" pitchFamily="34" charset="0"/>
              </a:rPr>
              <a:t> age</a:t>
            </a:r>
            <a:r>
              <a:rPr lang="en-GB" sz="1600" dirty="0">
                <a:solidFill>
                  <a:schemeClr val="tx1"/>
                </a:solidFill>
                <a:latin typeface="Century Gothic" panose="020B0502020202020204" pitchFamily="34" charset="0"/>
                <a:cs typeface="Arial" panose="020B0604020202020204" pitchFamily="34" charset="0"/>
              </a:rPr>
              <a:t>. </a:t>
            </a:r>
            <a:endPar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10" name="Rectangle: Rounded Corners 9">
            <a:extLst>
              <a:ext uri="{FF2B5EF4-FFF2-40B4-BE49-F238E27FC236}">
                <a16:creationId xmlns:a16="http://schemas.microsoft.com/office/drawing/2014/main" id="{61CC8EE6-C701-404B-8831-CF06B118F986}"/>
              </a:ext>
            </a:extLst>
          </p:cNvPr>
          <p:cNvSpPr/>
          <p:nvPr/>
        </p:nvSpPr>
        <p:spPr>
          <a:xfrm>
            <a:off x="5688419" y="1083359"/>
            <a:ext cx="6160532" cy="945278"/>
          </a:xfrm>
          <a:prstGeom prst="roundRect">
            <a:avLst/>
          </a:prstGeom>
          <a:solidFill>
            <a:srgbClr val="A4C84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Definition: Stereotype:</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sym typeface="Lato"/>
              </a:rPr>
              <a:t>A set idea that people have about what someone or something is like, especially an idea that is wrong.</a:t>
            </a:r>
          </a:p>
        </p:txBody>
      </p:sp>
      <p:sp>
        <p:nvSpPr>
          <p:cNvPr id="12" name="Rectangle: Rounded Corners 11">
            <a:extLst>
              <a:ext uri="{FF2B5EF4-FFF2-40B4-BE49-F238E27FC236}">
                <a16:creationId xmlns:a16="http://schemas.microsoft.com/office/drawing/2014/main" id="{87BCE819-E610-4022-ADD6-A28F25022302}"/>
              </a:ext>
            </a:extLst>
          </p:cNvPr>
          <p:cNvSpPr/>
          <p:nvPr/>
        </p:nvSpPr>
        <p:spPr>
          <a:xfrm>
            <a:off x="4848447" y="4145784"/>
            <a:ext cx="7000505" cy="1299488"/>
          </a:xfrm>
          <a:prstGeom prst="roundRect">
            <a:avLst/>
          </a:prstGeom>
          <a:solidFill>
            <a:srgbClr val="0095C8"/>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Diversity</a:t>
            </a:r>
            <a:r>
              <a:rPr lang="en-GB" sz="1600" dirty="0">
                <a:solidFill>
                  <a:schemeClr val="tx1"/>
                </a:solidFill>
                <a:latin typeface="Century Gothic" panose="020B0502020202020204" pitchFamily="34" charset="0"/>
                <a:cs typeface="Arial" panose="020B0604020202020204" pitchFamily="34" charset="0"/>
              </a:rPr>
              <a:t> aims to </a:t>
            </a:r>
            <a:r>
              <a:rPr lang="en-GB" sz="1600" b="1" dirty="0">
                <a:solidFill>
                  <a:schemeClr val="tx1"/>
                </a:solidFill>
                <a:latin typeface="Century Gothic" panose="020B0502020202020204" pitchFamily="34" charset="0"/>
                <a:cs typeface="Arial" panose="020B0604020202020204" pitchFamily="34" charset="0"/>
              </a:rPr>
              <a:t>recognise, respect and value people’s differences</a:t>
            </a:r>
            <a:r>
              <a:rPr lang="en-GB" sz="1600" dirty="0">
                <a:solidFill>
                  <a:schemeClr val="tx1"/>
                </a:solidFill>
                <a:latin typeface="Century Gothic" panose="020B0502020202020204" pitchFamily="34" charset="0"/>
                <a:cs typeface="Arial" panose="020B0604020202020204" pitchFamily="34" charset="0"/>
              </a:rPr>
              <a:t>. This then means they are able to </a:t>
            </a:r>
            <a:r>
              <a:rPr lang="en-GB" sz="1600" b="1" dirty="0">
                <a:solidFill>
                  <a:schemeClr val="tx1"/>
                </a:solidFill>
                <a:latin typeface="Century Gothic" panose="020B0502020202020204" pitchFamily="34" charset="0"/>
                <a:cs typeface="Arial" panose="020B0604020202020204" pitchFamily="34" charset="0"/>
              </a:rPr>
              <a:t>reach their full potential and contribute to society </a:t>
            </a:r>
            <a:r>
              <a:rPr lang="en-GB" sz="1600" dirty="0">
                <a:solidFill>
                  <a:schemeClr val="tx1"/>
                </a:solidFill>
                <a:latin typeface="Century Gothic" panose="020B0502020202020204" pitchFamily="34" charset="0"/>
                <a:cs typeface="Arial" panose="020B0604020202020204" pitchFamily="34" charset="0"/>
              </a:rPr>
              <a:t>because they have been </a:t>
            </a:r>
            <a:r>
              <a:rPr lang="en-GB" sz="1600" b="1" dirty="0">
                <a:solidFill>
                  <a:schemeClr val="tx1"/>
                </a:solidFill>
                <a:latin typeface="Century Gothic" panose="020B0502020202020204" pitchFamily="34" charset="0"/>
                <a:cs typeface="Arial" panose="020B0604020202020204" pitchFamily="34" charset="0"/>
              </a:rPr>
              <a:t>encouraged</a:t>
            </a:r>
            <a:r>
              <a:rPr lang="en-GB" sz="1600" dirty="0">
                <a:solidFill>
                  <a:schemeClr val="tx1"/>
                </a:solidFill>
                <a:latin typeface="Century Gothic" panose="020B0502020202020204" pitchFamily="34" charset="0"/>
                <a:cs typeface="Arial" panose="020B0604020202020204" pitchFamily="34" charset="0"/>
              </a:rPr>
              <a:t> through an </a:t>
            </a:r>
            <a:r>
              <a:rPr lang="en-GB" sz="1600" b="1" dirty="0">
                <a:solidFill>
                  <a:schemeClr val="tx1"/>
                </a:solidFill>
                <a:latin typeface="Century Gothic" panose="020B0502020202020204" pitchFamily="34" charset="0"/>
                <a:cs typeface="Arial" panose="020B0604020202020204" pitchFamily="34" charset="0"/>
              </a:rPr>
              <a:t>inclusive culture</a:t>
            </a:r>
            <a:r>
              <a:rPr lang="en-GB" sz="1600" dirty="0">
                <a:solidFill>
                  <a:schemeClr val="tx1"/>
                </a:solidFill>
                <a:latin typeface="Century Gothic" panose="020B0502020202020204" pitchFamily="34" charset="0"/>
                <a:cs typeface="Arial" panose="020B0604020202020204" pitchFamily="34" charset="0"/>
              </a:rPr>
              <a:t>.</a:t>
            </a:r>
            <a:endPar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15" name="TextBox 13">
            <a:extLst>
              <a:ext uri="{FF2B5EF4-FFF2-40B4-BE49-F238E27FC236}">
                <a16:creationId xmlns:a16="http://schemas.microsoft.com/office/drawing/2014/main" id="{FF54CFE1-AE65-4554-AF99-122791433853}"/>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17" name="Pentagon 20">
            <a:extLst>
              <a:ext uri="{FF2B5EF4-FFF2-40B4-BE49-F238E27FC236}">
                <a16:creationId xmlns:a16="http://schemas.microsoft.com/office/drawing/2014/main" id="{09430BE9-E9A6-45EB-B93C-41DB3CABAFBD}"/>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6</a:t>
            </a:r>
          </a:p>
        </p:txBody>
      </p:sp>
      <p:sp>
        <p:nvSpPr>
          <p:cNvPr id="18" name="Shape 114">
            <a:extLst>
              <a:ext uri="{FF2B5EF4-FFF2-40B4-BE49-F238E27FC236}">
                <a16:creationId xmlns:a16="http://schemas.microsoft.com/office/drawing/2014/main" id="{5A33F2C0-F90E-47B9-BFF5-0C924EE068B1}"/>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What is discrimination?</a:t>
            </a:r>
          </a:p>
        </p:txBody>
      </p:sp>
      <p:pic>
        <p:nvPicPr>
          <p:cNvPr id="22" name="Picture 21">
            <a:extLst>
              <a:ext uri="{FF2B5EF4-FFF2-40B4-BE49-F238E27FC236}">
                <a16:creationId xmlns:a16="http://schemas.microsoft.com/office/drawing/2014/main" id="{DBB21B6B-72C2-4ADA-B50A-F24540DA711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8331" y="4008473"/>
            <a:ext cx="4204149" cy="1574111"/>
          </a:xfrm>
          <a:prstGeom prst="rect">
            <a:avLst/>
          </a:prstGeom>
          <a:effectLst>
            <a:outerShdw blurRad="50800" dist="38100" dir="2700000" algn="tl" rotWithShape="0">
              <a:prstClr val="black">
                <a:alpha val="40000"/>
              </a:prstClr>
            </a:outerShdw>
          </a:effectLst>
        </p:spPr>
      </p:pic>
      <p:pic>
        <p:nvPicPr>
          <p:cNvPr id="13" name="Picture 8" descr="New Career Development Framework">
            <a:extLst>
              <a:ext uri="{FF2B5EF4-FFF2-40B4-BE49-F238E27FC236}">
                <a16:creationId xmlns:a16="http://schemas.microsoft.com/office/drawing/2014/main" id="{342BF6FC-DF36-448D-8612-B7A9F9BF9E8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297991" y="81162"/>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81503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23CAADF-E4EE-4C27-BF33-22EBE3E20585}"/>
              </a:ext>
            </a:extLst>
          </p:cNvPr>
          <p:cNvSpPr/>
          <p:nvPr/>
        </p:nvSpPr>
        <p:spPr>
          <a:xfrm>
            <a:off x="335578" y="2823271"/>
            <a:ext cx="11520844" cy="1001389"/>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Individual reflection (1-2 mins)</a:t>
            </a:r>
          </a:p>
          <a:p>
            <a:pPr algn="ctr"/>
            <a:r>
              <a:rPr lang="en-GB" sz="1600" dirty="0">
                <a:solidFill>
                  <a:schemeClr val="tx1"/>
                </a:solidFill>
                <a:latin typeface="Century Gothic" panose="020B0502020202020204" pitchFamily="34" charset="0"/>
                <a:cs typeface="Arial" panose="020B0604020202020204" pitchFamily="34" charset="0"/>
              </a:rPr>
              <a:t>How has what you have explored so far today opened your eyes to your own career possibilities? </a:t>
            </a:r>
          </a:p>
          <a:p>
            <a:pPr algn="ctr"/>
            <a:r>
              <a:rPr lang="en-GB" sz="1600" dirty="0">
                <a:solidFill>
                  <a:schemeClr val="tx1"/>
                </a:solidFill>
                <a:latin typeface="Century Gothic" panose="020B0502020202020204" pitchFamily="34" charset="0"/>
                <a:cs typeface="Arial" panose="020B0604020202020204" pitchFamily="34" charset="0"/>
              </a:rPr>
              <a:t>How will you use what you have learned today to make sure you find your future?</a:t>
            </a:r>
            <a:endParaRPr lang="en-GB" sz="1600" b="1" dirty="0">
              <a:solidFill>
                <a:schemeClr val="tx1"/>
              </a:solidFill>
              <a:latin typeface="Century Gothic" panose="020B0502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EA7D4B19-B625-45EA-81D1-A14ECF7F795C}"/>
              </a:ext>
            </a:extLst>
          </p:cNvPr>
          <p:cNvSpPr/>
          <p:nvPr/>
        </p:nvSpPr>
        <p:spPr>
          <a:xfrm>
            <a:off x="335577" y="1144836"/>
            <a:ext cx="8060599" cy="1250926"/>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cs typeface="Arial" panose="020B0604020202020204" pitchFamily="34" charset="0"/>
              </a:rPr>
              <a:t>As you have seen today, </a:t>
            </a:r>
            <a:r>
              <a:rPr lang="en-GB" sz="1600" b="1" dirty="0">
                <a:solidFill>
                  <a:schemeClr val="tx1"/>
                </a:solidFill>
                <a:latin typeface="Century Gothic" panose="020B0502020202020204" pitchFamily="34" charset="0"/>
                <a:cs typeface="Arial" panose="020B0604020202020204" pitchFamily="34" charset="0"/>
              </a:rPr>
              <a:t>discrimination can affect what we choose to do as a future career</a:t>
            </a:r>
            <a:r>
              <a:rPr lang="en-GB" sz="1600" dirty="0">
                <a:solidFill>
                  <a:schemeClr val="tx1"/>
                </a:solidFill>
                <a:latin typeface="Century Gothic" panose="020B0502020202020204" pitchFamily="34" charset="0"/>
                <a:cs typeface="Arial" panose="020B0604020202020204" pitchFamily="34" charset="0"/>
              </a:rPr>
              <a:t>.</a:t>
            </a:r>
            <a:r>
              <a:rPr lang="en-GB" sz="1600" b="1" dirty="0">
                <a:solidFill>
                  <a:schemeClr val="tx1"/>
                </a:solidFill>
                <a:latin typeface="Century Gothic" panose="020B0502020202020204" pitchFamily="34" charset="0"/>
                <a:cs typeface="Arial" panose="020B0604020202020204" pitchFamily="34" charset="0"/>
              </a:rPr>
              <a:t> </a:t>
            </a:r>
            <a:r>
              <a:rPr lang="en-GB" sz="1600" dirty="0">
                <a:solidFill>
                  <a:schemeClr val="tx1"/>
                </a:solidFill>
                <a:latin typeface="Century Gothic" panose="020B0502020202020204" pitchFamily="34" charset="0"/>
                <a:cs typeface="Arial" panose="020B0604020202020204" pitchFamily="34" charset="0"/>
              </a:rPr>
              <a:t>This can then lead to industries or companies </a:t>
            </a:r>
            <a:r>
              <a:rPr lang="en-GB" sz="1600" b="1" dirty="0">
                <a:solidFill>
                  <a:schemeClr val="tx1"/>
                </a:solidFill>
                <a:latin typeface="Century Gothic" panose="020B0502020202020204" pitchFamily="34" charset="0"/>
                <a:cs typeface="Arial" panose="020B0604020202020204" pitchFamily="34" charset="0"/>
              </a:rPr>
              <a:t>missing out on having a more diverse workforce </a:t>
            </a:r>
            <a:r>
              <a:rPr lang="en-GB" sz="1600" dirty="0">
                <a:solidFill>
                  <a:schemeClr val="tx1"/>
                </a:solidFill>
                <a:latin typeface="Century Gothic" panose="020B0502020202020204" pitchFamily="34" charset="0"/>
                <a:cs typeface="Arial" panose="020B0604020202020204" pitchFamily="34" charset="0"/>
              </a:rPr>
              <a:t>(the group of people working for them).</a:t>
            </a:r>
            <a:endPar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9" name="Rectangle: Rounded Corners 8">
            <a:extLst>
              <a:ext uri="{FF2B5EF4-FFF2-40B4-BE49-F238E27FC236}">
                <a16:creationId xmlns:a16="http://schemas.microsoft.com/office/drawing/2014/main" id="{0343247D-F602-4DE1-8D6E-75FFEDF964A4}"/>
              </a:ext>
            </a:extLst>
          </p:cNvPr>
          <p:cNvSpPr/>
          <p:nvPr/>
        </p:nvSpPr>
        <p:spPr>
          <a:xfrm>
            <a:off x="3795823" y="4252168"/>
            <a:ext cx="8060599" cy="1265975"/>
          </a:xfrm>
          <a:prstGeom prst="roundRect">
            <a:avLst/>
          </a:prstGeom>
          <a:solidFill>
            <a:srgbClr val="F7FFAB"/>
          </a:solidFill>
          <a:ln w="28575">
            <a:solidFill>
              <a:srgbClr val="B3C22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Challenge:</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Spend some time talking to a friend or relative.  Has discrimination and stereotyping changed over time? How?  </a:t>
            </a:r>
          </a:p>
        </p:txBody>
      </p:sp>
      <p:sp>
        <p:nvSpPr>
          <p:cNvPr id="17" name="TextBox 13">
            <a:extLst>
              <a:ext uri="{FF2B5EF4-FFF2-40B4-BE49-F238E27FC236}">
                <a16:creationId xmlns:a16="http://schemas.microsoft.com/office/drawing/2014/main" id="{5155B93C-AEB1-4974-8139-040D478C710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18" name="Pentagon 20">
            <a:extLst>
              <a:ext uri="{FF2B5EF4-FFF2-40B4-BE49-F238E27FC236}">
                <a16:creationId xmlns:a16="http://schemas.microsoft.com/office/drawing/2014/main" id="{032B2627-545C-4382-B21C-F3580188C0F6}"/>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6</a:t>
            </a:r>
          </a:p>
        </p:txBody>
      </p:sp>
      <p:sp>
        <p:nvSpPr>
          <p:cNvPr id="19" name="Shape 114">
            <a:extLst>
              <a:ext uri="{FF2B5EF4-FFF2-40B4-BE49-F238E27FC236}">
                <a16:creationId xmlns:a16="http://schemas.microsoft.com/office/drawing/2014/main" id="{0386B2E5-88DA-467B-95FC-82342DBB3080}"/>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What is discrimination?</a:t>
            </a:r>
          </a:p>
        </p:txBody>
      </p:sp>
      <p:pic>
        <p:nvPicPr>
          <p:cNvPr id="20" name="Picture 8" descr="New Career Development Framework">
            <a:extLst>
              <a:ext uri="{FF2B5EF4-FFF2-40B4-BE49-F238E27FC236}">
                <a16:creationId xmlns:a16="http://schemas.microsoft.com/office/drawing/2014/main" id="{18A2366A-9C1A-4049-8A96-5C6DA33BF210}"/>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296643" y="81218"/>
            <a:ext cx="806018" cy="80601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146" name="Picture 2" descr="three person pointing the silver laptop computer">
            <a:extLst>
              <a:ext uri="{FF2B5EF4-FFF2-40B4-BE49-F238E27FC236}">
                <a16:creationId xmlns:a16="http://schemas.microsoft.com/office/drawing/2014/main" id="{CA641819-9DD0-4EF8-ABA4-586E9F5F447F}"/>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35578" y="4160565"/>
            <a:ext cx="3228753" cy="144918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152" name="Picture 8" descr="brown foosball table closeup photography">
            <a:extLst>
              <a:ext uri="{FF2B5EF4-FFF2-40B4-BE49-F238E27FC236}">
                <a16:creationId xmlns:a16="http://schemas.microsoft.com/office/drawing/2014/main" id="{F16DCDB7-5CB7-4405-B3C0-A557170E7D9E}"/>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8627669" y="1045708"/>
            <a:ext cx="3228753" cy="144918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64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3">
            <a:extLst>
              <a:ext uri="{FF2B5EF4-FFF2-40B4-BE49-F238E27FC236}">
                <a16:creationId xmlns:a16="http://schemas.microsoft.com/office/drawing/2014/main" id="{3DD475F1-5270-44FD-80EB-5A81E1060F50}"/>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70" name="Rectangle: Rounded Corners 69">
            <a:extLst>
              <a:ext uri="{FF2B5EF4-FFF2-40B4-BE49-F238E27FC236}">
                <a16:creationId xmlns:a16="http://schemas.microsoft.com/office/drawing/2014/main" id="{D66A6A08-F9E5-4BFC-BC2D-A640535260AC}"/>
              </a:ext>
            </a:extLst>
          </p:cNvPr>
          <p:cNvSpPr/>
          <p:nvPr/>
        </p:nvSpPr>
        <p:spPr>
          <a:xfrm>
            <a:off x="361325" y="2471042"/>
            <a:ext cx="7395309" cy="1151672"/>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Pair discussion (3-5 mins)</a:t>
            </a:r>
          </a:p>
          <a:p>
            <a:pPr algn="ctr"/>
            <a:r>
              <a:rPr lang="en-GB" sz="1600" dirty="0">
                <a:solidFill>
                  <a:schemeClr val="tx1"/>
                </a:solidFill>
                <a:latin typeface="Century Gothic" panose="020B0502020202020204" pitchFamily="34" charset="0"/>
                <a:cs typeface="Arial" panose="020B0604020202020204" pitchFamily="34" charset="0"/>
              </a:rPr>
              <a:t>Click the image to watch a video about choices after GCSEs.  Discuss with your partner: what can you do to make sure you are making the best choice for your success?</a:t>
            </a:r>
          </a:p>
        </p:txBody>
      </p:sp>
      <p:sp>
        <p:nvSpPr>
          <p:cNvPr id="74" name="Rectangle: Rounded Corners 73">
            <a:extLst>
              <a:ext uri="{FF2B5EF4-FFF2-40B4-BE49-F238E27FC236}">
                <a16:creationId xmlns:a16="http://schemas.microsoft.com/office/drawing/2014/main" id="{2F7A2623-D165-45FE-A792-40BD750EF8C7}"/>
              </a:ext>
            </a:extLst>
          </p:cNvPr>
          <p:cNvSpPr/>
          <p:nvPr/>
        </p:nvSpPr>
        <p:spPr>
          <a:xfrm>
            <a:off x="6274676" y="3898487"/>
            <a:ext cx="5555402" cy="805644"/>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It is important to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choose the right pathway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to make sure you are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qualified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to do your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dream job</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t>
            </a:r>
            <a:endParaRPr lang="en-GB" sz="1600" dirty="0">
              <a:latin typeface="Century Gothic" panose="020B0502020202020204" pitchFamily="34" charset="0"/>
              <a:cs typeface="Arial" panose="020B0604020202020204" pitchFamily="34" charset="0"/>
            </a:endParaRPr>
          </a:p>
        </p:txBody>
      </p:sp>
      <p:sp>
        <p:nvSpPr>
          <p:cNvPr id="75" name="Rectangle: Rounded Corners 74">
            <a:extLst>
              <a:ext uri="{FF2B5EF4-FFF2-40B4-BE49-F238E27FC236}">
                <a16:creationId xmlns:a16="http://schemas.microsoft.com/office/drawing/2014/main" id="{77FC3DF2-3969-4E6C-97B8-38C72C0E2521}"/>
              </a:ext>
            </a:extLst>
          </p:cNvPr>
          <p:cNvSpPr/>
          <p:nvPr/>
        </p:nvSpPr>
        <p:spPr>
          <a:xfrm>
            <a:off x="358354" y="3898487"/>
            <a:ext cx="5555402" cy="805644"/>
          </a:xfrm>
          <a:prstGeom prst="roundRect">
            <a:avLst/>
          </a:prstGeom>
          <a:solidFill>
            <a:srgbClr val="81DEFF"/>
          </a:solidFill>
          <a:ln w="28575">
            <a:solidFill>
              <a:srgbClr val="00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During the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two years in KS4</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you may change ideas about your future, but there is time to find out more.  </a:t>
            </a:r>
            <a:endParaRPr lang="en-GB" sz="1600" dirty="0">
              <a:solidFill>
                <a:schemeClr val="tx1"/>
              </a:solidFill>
              <a:highlight>
                <a:srgbClr val="FF00FF"/>
              </a:highlight>
              <a:latin typeface="Century Gothic" panose="020B0502020202020204" pitchFamily="34" charset="0"/>
              <a:ea typeface="Helvetica Neue" panose="02000503000000020004" pitchFamily="2" charset="0"/>
              <a:cs typeface="Arial" panose="020B0604020202020204" pitchFamily="34" charset="0"/>
            </a:endParaRPr>
          </a:p>
        </p:txBody>
      </p:sp>
      <p:sp>
        <p:nvSpPr>
          <p:cNvPr id="76" name="Rectangle: Rounded Corners 75">
            <a:extLst>
              <a:ext uri="{FF2B5EF4-FFF2-40B4-BE49-F238E27FC236}">
                <a16:creationId xmlns:a16="http://schemas.microsoft.com/office/drawing/2014/main" id="{FAB435C4-3677-4478-B62E-9438674BA51B}"/>
              </a:ext>
            </a:extLst>
          </p:cNvPr>
          <p:cNvSpPr/>
          <p:nvPr/>
        </p:nvSpPr>
        <p:spPr>
          <a:xfrm>
            <a:off x="357276" y="4885647"/>
            <a:ext cx="5555402" cy="805644"/>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But, if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you are not sure what you want to do</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try to choose a good balance to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keep your options open</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p>
        </p:txBody>
      </p:sp>
      <p:sp>
        <p:nvSpPr>
          <p:cNvPr id="77" name="Rectangle: Rounded Corners 76">
            <a:extLst>
              <a:ext uri="{FF2B5EF4-FFF2-40B4-BE49-F238E27FC236}">
                <a16:creationId xmlns:a16="http://schemas.microsoft.com/office/drawing/2014/main" id="{E1D82C12-3750-4DC2-86F9-129087A4FE13}"/>
              </a:ext>
            </a:extLst>
          </p:cNvPr>
          <p:cNvSpPr/>
          <p:nvPr/>
        </p:nvSpPr>
        <p:spPr>
          <a:xfrm>
            <a:off x="6273598" y="4885647"/>
            <a:ext cx="5555402" cy="805644"/>
          </a:xfrm>
          <a:prstGeom prst="roundRect">
            <a:avLst/>
          </a:prstGeom>
          <a:solidFill>
            <a:srgbClr val="81DEFF"/>
          </a:solidFill>
          <a:ln w="28575">
            <a:solidFill>
              <a:srgbClr val="00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cs typeface="Arial" panose="020B0604020202020204" pitchFamily="34" charset="0"/>
              </a:rPr>
              <a:t>Don’t forget, </a:t>
            </a:r>
            <a:r>
              <a:rPr lang="en-GB" sz="1600" b="1" dirty="0">
                <a:solidFill>
                  <a:schemeClr val="tx1"/>
                </a:solidFill>
                <a:latin typeface="Century Gothic" panose="020B0502020202020204" pitchFamily="34" charset="0"/>
                <a:cs typeface="Arial" panose="020B0604020202020204" pitchFamily="34" charset="0"/>
              </a:rPr>
              <a:t>most of us work for about 50 years</a:t>
            </a:r>
            <a:r>
              <a:rPr lang="en-GB" sz="1600" dirty="0">
                <a:solidFill>
                  <a:schemeClr val="tx1"/>
                </a:solidFill>
                <a:latin typeface="Century Gothic" panose="020B0502020202020204" pitchFamily="34" charset="0"/>
                <a:cs typeface="Arial" panose="020B0604020202020204" pitchFamily="34" charset="0"/>
              </a:rPr>
              <a:t>,</a:t>
            </a:r>
            <a:r>
              <a:rPr lang="en-GB" sz="1600" b="1" dirty="0">
                <a:solidFill>
                  <a:schemeClr val="tx1"/>
                </a:solidFill>
                <a:latin typeface="Century Gothic" panose="020B0502020202020204" pitchFamily="34" charset="0"/>
                <a:cs typeface="Arial" panose="020B0604020202020204" pitchFamily="34" charset="0"/>
              </a:rPr>
              <a:t> </a:t>
            </a:r>
            <a:r>
              <a:rPr lang="en-GB" sz="1600" dirty="0">
                <a:solidFill>
                  <a:schemeClr val="tx1"/>
                </a:solidFill>
                <a:latin typeface="Century Gothic" panose="020B0502020202020204" pitchFamily="34" charset="0"/>
                <a:cs typeface="Arial" panose="020B0604020202020204" pitchFamily="34" charset="0"/>
              </a:rPr>
              <a:t>so it’s important you choose things that you </a:t>
            </a:r>
            <a:r>
              <a:rPr lang="en-GB" sz="1600" b="1" dirty="0">
                <a:solidFill>
                  <a:schemeClr val="tx1"/>
                </a:solidFill>
                <a:latin typeface="Century Gothic" panose="020B0502020202020204" pitchFamily="34" charset="0"/>
                <a:cs typeface="Arial" panose="020B0604020202020204" pitchFamily="34" charset="0"/>
              </a:rPr>
              <a:t>enjoy</a:t>
            </a:r>
            <a:r>
              <a:rPr lang="en-GB" sz="1600" dirty="0">
                <a:solidFill>
                  <a:schemeClr val="tx1"/>
                </a:solidFill>
                <a:latin typeface="Century Gothic" panose="020B0502020202020204" pitchFamily="34" charset="0"/>
                <a:cs typeface="Arial" panose="020B0604020202020204" pitchFamily="34" charset="0"/>
              </a:rPr>
              <a:t>! </a:t>
            </a:r>
          </a:p>
        </p:txBody>
      </p:sp>
      <p:sp>
        <p:nvSpPr>
          <p:cNvPr id="78" name="Rectangle: Rounded Corners 77">
            <a:extLst>
              <a:ext uri="{FF2B5EF4-FFF2-40B4-BE49-F238E27FC236}">
                <a16:creationId xmlns:a16="http://schemas.microsoft.com/office/drawing/2014/main" id="{821A1327-1286-4474-9326-689AF683644D}"/>
              </a:ext>
            </a:extLst>
          </p:cNvPr>
          <p:cNvSpPr/>
          <p:nvPr/>
        </p:nvSpPr>
        <p:spPr>
          <a:xfrm>
            <a:off x="362488" y="1077441"/>
            <a:ext cx="4710247" cy="1188516"/>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Before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kickstarting your career</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some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transitions need to take place</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This can be a move into sixth form,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further education, a traineeship, apprenticeship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or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 job</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p>
        </p:txBody>
      </p:sp>
      <p:sp>
        <p:nvSpPr>
          <p:cNvPr id="79" name="Rectangle: Rounded Corners 78">
            <a:extLst>
              <a:ext uri="{FF2B5EF4-FFF2-40B4-BE49-F238E27FC236}">
                <a16:creationId xmlns:a16="http://schemas.microsoft.com/office/drawing/2014/main" id="{C0CEC159-A870-4BDB-94DB-3BE8E33DA1A1}"/>
              </a:ext>
            </a:extLst>
          </p:cNvPr>
          <p:cNvSpPr/>
          <p:nvPr/>
        </p:nvSpPr>
        <p:spPr>
          <a:xfrm>
            <a:off x="5366657" y="1077441"/>
            <a:ext cx="2389977" cy="1188515"/>
          </a:xfrm>
          <a:prstGeom prst="roundRect">
            <a:avLst/>
          </a:prstGeom>
          <a:solidFill>
            <a:srgbClr val="A0B10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Define: Transition</a:t>
            </a:r>
          </a:p>
          <a:p>
            <a:pPr algn="ct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 change from one part of your life to a new phase.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endPar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pic>
        <p:nvPicPr>
          <p:cNvPr id="17" name="Picture 2" descr="New Career Development Framework">
            <a:extLst>
              <a:ext uri="{FF2B5EF4-FFF2-40B4-BE49-F238E27FC236}">
                <a16:creationId xmlns:a16="http://schemas.microsoft.com/office/drawing/2014/main" id="{432F5C75-3CD7-4A98-AB97-756F8B71C49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297991" y="81161"/>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sp>
        <p:nvSpPr>
          <p:cNvPr id="19" name="Pentagon 20">
            <a:extLst>
              <a:ext uri="{FF2B5EF4-FFF2-40B4-BE49-F238E27FC236}">
                <a16:creationId xmlns:a16="http://schemas.microsoft.com/office/drawing/2014/main" id="{04394244-9B72-44A6-A8A6-BDEC1D813B87}"/>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7</a:t>
            </a:r>
          </a:p>
        </p:txBody>
      </p:sp>
      <p:sp>
        <p:nvSpPr>
          <p:cNvPr id="21" name="Shape 114">
            <a:extLst>
              <a:ext uri="{FF2B5EF4-FFF2-40B4-BE49-F238E27FC236}">
                <a16:creationId xmlns:a16="http://schemas.microsoft.com/office/drawing/2014/main" id="{654E9C44-CC7E-458F-8354-912D2353657E}"/>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Pathways to your future: What follows your GCSEs?</a:t>
            </a:r>
          </a:p>
        </p:txBody>
      </p:sp>
      <p:pic>
        <p:nvPicPr>
          <p:cNvPr id="4" name="Picture 3">
            <a:hlinkClick r:id="rId4"/>
            <a:extLst>
              <a:ext uri="{FF2B5EF4-FFF2-40B4-BE49-F238E27FC236}">
                <a16:creationId xmlns:a16="http://schemas.microsoft.com/office/drawing/2014/main" id="{2A12755A-B87C-47A5-A3C9-A744C09D467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5037" r="5037"/>
          <a:stretch/>
        </p:blipFill>
        <p:spPr>
          <a:xfrm>
            <a:off x="8050555" y="1384363"/>
            <a:ext cx="3668479" cy="1927271"/>
          </a:xfrm>
          <a:prstGeom prst="rect">
            <a:avLst/>
          </a:prstGeom>
        </p:spPr>
      </p:pic>
      <p:sp>
        <p:nvSpPr>
          <p:cNvPr id="72" name="Rectangle: Rounded Corners 71">
            <a:hlinkClick r:id="rId4"/>
            <a:extLst>
              <a:ext uri="{FF2B5EF4-FFF2-40B4-BE49-F238E27FC236}">
                <a16:creationId xmlns:a16="http://schemas.microsoft.com/office/drawing/2014/main" id="{C7D8C165-CA87-4C36-AB27-966F12B4682B}"/>
              </a:ext>
            </a:extLst>
          </p:cNvPr>
          <p:cNvSpPr/>
          <p:nvPr/>
        </p:nvSpPr>
        <p:spPr>
          <a:xfrm>
            <a:off x="11046002" y="1077441"/>
            <a:ext cx="784076" cy="538608"/>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0:00-1:57</a:t>
            </a: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89558122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500"/>
                                        <p:tgtEl>
                                          <p:spTgt spid="7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fade">
                                      <p:cBhvr>
                                        <p:cTn id="15" dur="500"/>
                                        <p:tgtEl>
                                          <p:spTgt spid="7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fade">
                                      <p:cBhvr>
                                        <p:cTn id="20" dur="500"/>
                                        <p:tgtEl>
                                          <p:spTgt spid="7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fade">
                                      <p:cBhvr>
                                        <p:cTn id="25" dur="500"/>
                                        <p:tgtEl>
                                          <p:spTgt spid="7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7"/>
                                        </p:tgtEl>
                                        <p:attrNameLst>
                                          <p:attrName>style.visibility</p:attrName>
                                        </p:attrNameLst>
                                      </p:cBhvr>
                                      <p:to>
                                        <p:strVal val="visible"/>
                                      </p:to>
                                    </p:set>
                                    <p:animEffect transition="in" filter="fade">
                                      <p:cBhvr>
                                        <p:cTn id="3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4" grpId="0" animBg="1"/>
      <p:bldP spid="75" grpId="0" animBg="1"/>
      <p:bldP spid="76" grpId="0" animBg="1"/>
      <p:bldP spid="77"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4"/>
            <a:extLst>
              <a:ext uri="{FF2B5EF4-FFF2-40B4-BE49-F238E27FC236}">
                <a16:creationId xmlns:a16="http://schemas.microsoft.com/office/drawing/2014/main" id="{E7C5421A-2E3C-47F0-98AA-041BEB509DA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35577" y="4831645"/>
            <a:ext cx="1625570" cy="895442"/>
          </a:xfrm>
          <a:prstGeom prst="rect">
            <a:avLst/>
          </a:prstGeom>
        </p:spPr>
      </p:pic>
      <p:sp>
        <p:nvSpPr>
          <p:cNvPr id="27" name="Rectangle: Rounded Corners 26">
            <a:extLst>
              <a:ext uri="{FF2B5EF4-FFF2-40B4-BE49-F238E27FC236}">
                <a16:creationId xmlns:a16="http://schemas.microsoft.com/office/drawing/2014/main" id="{6BCCAAF6-F230-4803-8A2A-D636656F9EAD}"/>
              </a:ext>
            </a:extLst>
          </p:cNvPr>
          <p:cNvSpPr/>
          <p:nvPr/>
        </p:nvSpPr>
        <p:spPr>
          <a:xfrm>
            <a:off x="2081463" y="4812631"/>
            <a:ext cx="9774959" cy="926881"/>
          </a:xfrm>
          <a:prstGeom prst="roundRect">
            <a:avLst/>
          </a:prstGeom>
          <a:solidFill>
            <a:srgbClr val="F7FFAB"/>
          </a:solidFill>
          <a:ln w="28575">
            <a:solidFill>
              <a:srgbClr val="B3C22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Challenge:</a:t>
            </a:r>
          </a:p>
          <a:p>
            <a:pPr algn="ct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Amazing Apprenticeships </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has a huge amount of help and support about every aspect of finding your future career and training needs. Why not check them out?</a:t>
            </a:r>
          </a:p>
        </p:txBody>
      </p:sp>
      <p:sp>
        <p:nvSpPr>
          <p:cNvPr id="16" name="TextBox 15">
            <a:extLst>
              <a:ext uri="{FF2B5EF4-FFF2-40B4-BE49-F238E27FC236}">
                <a16:creationId xmlns:a16="http://schemas.microsoft.com/office/drawing/2014/main" id="{74AA3229-D1FF-492C-8860-5B4FFF8C4A95}"/>
              </a:ext>
            </a:extLst>
          </p:cNvPr>
          <p:cNvSpPr txBox="1"/>
          <p:nvPr/>
        </p:nvSpPr>
        <p:spPr>
          <a:xfrm>
            <a:off x="7010400" y="6642556"/>
            <a:ext cx="2105357" cy="215444"/>
          </a:xfrm>
          <a:prstGeom prst="rect">
            <a:avLst/>
          </a:prstGeom>
          <a:noFill/>
        </p:spPr>
        <p:txBody>
          <a:bodyPr wrap="square">
            <a:spAutoFit/>
          </a:bodyPr>
          <a:lstStyle/>
          <a:p>
            <a:r>
              <a:rPr lang="en-GB" sz="800" b="0" dirty="0">
                <a:latin typeface="Century Gothic" panose="020B0502020202020204" pitchFamily="34" charset="0"/>
                <a:hlinkClick r:id="rId6">
                  <a:extLst>
                    <a:ext uri="{A12FA001-AC4F-418D-AE19-62706E023703}">
                      <ahyp:hlinkClr xmlns:ahyp="http://schemas.microsoft.com/office/drawing/2018/hyperlinkcolor" val="tx"/>
                    </a:ext>
                  </a:extLst>
                </a:hlinkClick>
              </a:rPr>
              <a:t>https://safeshare.tv/x/9xCn-Kwy97U</a:t>
            </a:r>
            <a:r>
              <a:rPr lang="en-GB" sz="800" b="0" dirty="0">
                <a:latin typeface="Century Gothic" panose="020B0502020202020204" pitchFamily="34" charset="0"/>
              </a:rPr>
              <a:t> </a:t>
            </a:r>
            <a:endParaRPr lang="en-GB" sz="800" dirty="0">
              <a:latin typeface="Century Gothic" panose="020B0502020202020204" pitchFamily="34" charset="0"/>
            </a:endParaRPr>
          </a:p>
        </p:txBody>
      </p:sp>
      <p:sp>
        <p:nvSpPr>
          <p:cNvPr id="34" name="TextBox 13">
            <a:extLst>
              <a:ext uri="{FF2B5EF4-FFF2-40B4-BE49-F238E27FC236}">
                <a16:creationId xmlns:a16="http://schemas.microsoft.com/office/drawing/2014/main" id="{F423EE3F-3A06-49E4-B615-E1939EEB2244}"/>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19" name="Rectangle: Rounded Corners 18">
            <a:extLst>
              <a:ext uri="{FF2B5EF4-FFF2-40B4-BE49-F238E27FC236}">
                <a16:creationId xmlns:a16="http://schemas.microsoft.com/office/drawing/2014/main" id="{67AAAA9B-3ED5-476E-A861-4424CE0A5A33}"/>
              </a:ext>
            </a:extLst>
          </p:cNvPr>
          <p:cNvSpPr/>
          <p:nvPr/>
        </p:nvSpPr>
        <p:spPr>
          <a:xfrm>
            <a:off x="5751095" y="1080631"/>
            <a:ext cx="6105327" cy="1222817"/>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Pair/Small group discussion (2-3 mins)</a:t>
            </a:r>
          </a:p>
          <a:p>
            <a:pPr algn="ctr"/>
            <a:r>
              <a:rPr lang="en-GB" sz="1600" dirty="0">
                <a:solidFill>
                  <a:schemeClr val="tx1"/>
                </a:solidFill>
                <a:latin typeface="Century Gothic" panose="020B0502020202020204" pitchFamily="34" charset="0"/>
                <a:cs typeface="Arial" panose="020B0604020202020204" pitchFamily="34" charset="0"/>
              </a:rPr>
              <a:t>Discuss with a partner or in a small group: what do you want to do when you leave school? Click if you need some inspiration!</a:t>
            </a:r>
          </a:p>
        </p:txBody>
      </p:sp>
      <p:sp>
        <p:nvSpPr>
          <p:cNvPr id="23" name="Rectangle: Rounded Corners 22">
            <a:extLst>
              <a:ext uri="{FF2B5EF4-FFF2-40B4-BE49-F238E27FC236}">
                <a16:creationId xmlns:a16="http://schemas.microsoft.com/office/drawing/2014/main" id="{9DA6E483-880A-40E0-8309-DA8E466B306E}"/>
              </a:ext>
            </a:extLst>
          </p:cNvPr>
          <p:cNvSpPr/>
          <p:nvPr/>
        </p:nvSpPr>
        <p:spPr>
          <a:xfrm>
            <a:off x="335577" y="1079196"/>
            <a:ext cx="5186918" cy="1224332"/>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0" u="none" strike="noStrike" baseline="0" dirty="0">
                <a:solidFill>
                  <a:schemeClr val="tx1"/>
                </a:solidFill>
                <a:latin typeface="Century Gothic" panose="020B0502020202020204" pitchFamily="34" charset="0"/>
              </a:rPr>
              <a:t>Post-16, there are </a:t>
            </a:r>
            <a:r>
              <a:rPr lang="en-GB" sz="1600" b="1" i="0" u="none" strike="noStrike" baseline="0" dirty="0">
                <a:solidFill>
                  <a:schemeClr val="tx1"/>
                </a:solidFill>
                <a:latin typeface="Century Gothic" panose="020B0502020202020204" pitchFamily="34" charset="0"/>
              </a:rPr>
              <a:t>a number of pathways </a:t>
            </a:r>
            <a:r>
              <a:rPr lang="en-GB" sz="1600" i="0" u="none" strike="noStrike" baseline="0" dirty="0">
                <a:solidFill>
                  <a:schemeClr val="tx1"/>
                </a:solidFill>
                <a:latin typeface="Century Gothic" panose="020B0502020202020204" pitchFamily="34" charset="0"/>
              </a:rPr>
              <a:t>into the job you want. The pathway you take will depend on </a:t>
            </a:r>
            <a:r>
              <a:rPr lang="en-GB" sz="1600" b="1" i="0" u="none" strike="noStrike" baseline="0" dirty="0">
                <a:solidFill>
                  <a:schemeClr val="tx1"/>
                </a:solidFill>
                <a:latin typeface="Century Gothic" panose="020B0502020202020204" pitchFamily="34" charset="0"/>
              </a:rPr>
              <a:t>the kind of job you want and the type of learner you are.</a:t>
            </a:r>
            <a:endParaRPr lang="en-GB" sz="1400" b="1"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21" name="Pentagon 20">
            <a:extLst>
              <a:ext uri="{FF2B5EF4-FFF2-40B4-BE49-F238E27FC236}">
                <a16:creationId xmlns:a16="http://schemas.microsoft.com/office/drawing/2014/main" id="{942413CD-D30B-4DDB-B407-36E3A526B405}"/>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8</a:t>
            </a:r>
          </a:p>
        </p:txBody>
      </p:sp>
      <p:sp>
        <p:nvSpPr>
          <p:cNvPr id="24" name="Shape 114">
            <a:extLst>
              <a:ext uri="{FF2B5EF4-FFF2-40B4-BE49-F238E27FC236}">
                <a16:creationId xmlns:a16="http://schemas.microsoft.com/office/drawing/2014/main" id="{2199FA34-EE3F-46BF-9B1F-567426CBA99A}"/>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Pursuing your future</a:t>
            </a:r>
          </a:p>
        </p:txBody>
      </p:sp>
      <p:pic>
        <p:nvPicPr>
          <p:cNvPr id="25" name="Picture 10" descr="New Career Development Framework">
            <a:extLst>
              <a:ext uri="{FF2B5EF4-FFF2-40B4-BE49-F238E27FC236}">
                <a16:creationId xmlns:a16="http://schemas.microsoft.com/office/drawing/2014/main" id="{89D907AF-DE8C-4912-97BD-E91602465639}"/>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1297991" y="81161"/>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sp>
        <p:nvSpPr>
          <p:cNvPr id="36" name="Rectangle: Rounded Corners 35">
            <a:extLst>
              <a:ext uri="{FF2B5EF4-FFF2-40B4-BE49-F238E27FC236}">
                <a16:creationId xmlns:a16="http://schemas.microsoft.com/office/drawing/2014/main" id="{B82EFFA8-55C4-450D-ABAB-150EC5322732}"/>
              </a:ext>
            </a:extLst>
          </p:cNvPr>
          <p:cNvSpPr/>
          <p:nvPr/>
        </p:nvSpPr>
        <p:spPr>
          <a:xfrm>
            <a:off x="8197557" y="3851742"/>
            <a:ext cx="2364059" cy="496367"/>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University</a:t>
            </a:r>
          </a:p>
        </p:txBody>
      </p:sp>
      <p:sp>
        <p:nvSpPr>
          <p:cNvPr id="37" name="Rectangle: Rounded Corners 36">
            <a:extLst>
              <a:ext uri="{FF2B5EF4-FFF2-40B4-BE49-F238E27FC236}">
                <a16:creationId xmlns:a16="http://schemas.microsoft.com/office/drawing/2014/main" id="{51D18BA1-E117-436B-AE73-821CF2FC2A60}"/>
              </a:ext>
            </a:extLst>
          </p:cNvPr>
          <p:cNvSpPr/>
          <p:nvPr/>
        </p:nvSpPr>
        <p:spPr>
          <a:xfrm>
            <a:off x="4266567" y="3851742"/>
            <a:ext cx="2364059" cy="496367"/>
          </a:xfrm>
          <a:prstGeom prst="roundRect">
            <a:avLst/>
          </a:prstGeom>
          <a:solidFill>
            <a:srgbClr val="0095C8"/>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Internships</a:t>
            </a:r>
          </a:p>
        </p:txBody>
      </p:sp>
      <p:sp>
        <p:nvSpPr>
          <p:cNvPr id="38" name="Rectangle: Rounded Corners 37">
            <a:extLst>
              <a:ext uri="{FF2B5EF4-FFF2-40B4-BE49-F238E27FC236}">
                <a16:creationId xmlns:a16="http://schemas.microsoft.com/office/drawing/2014/main" id="{0ACBD22B-2A0B-4479-B633-664A8B4D726A}"/>
              </a:ext>
            </a:extLst>
          </p:cNvPr>
          <p:cNvSpPr/>
          <p:nvPr/>
        </p:nvSpPr>
        <p:spPr>
          <a:xfrm>
            <a:off x="335577" y="3851742"/>
            <a:ext cx="2364059" cy="496367"/>
          </a:xfrm>
          <a:prstGeom prst="roundRect">
            <a:avLst/>
          </a:prstGeom>
          <a:solidFill>
            <a:srgbClr val="81DEFF"/>
          </a:solidFill>
          <a:ln w="28575">
            <a:solidFill>
              <a:srgbClr val="00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A Levels</a:t>
            </a:r>
          </a:p>
        </p:txBody>
      </p:sp>
      <p:sp>
        <p:nvSpPr>
          <p:cNvPr id="39" name="Rectangle: Rounded Corners 38">
            <a:extLst>
              <a:ext uri="{FF2B5EF4-FFF2-40B4-BE49-F238E27FC236}">
                <a16:creationId xmlns:a16="http://schemas.microsoft.com/office/drawing/2014/main" id="{FC2D7915-8122-4947-AB42-200170C40821}"/>
              </a:ext>
            </a:extLst>
          </p:cNvPr>
          <p:cNvSpPr/>
          <p:nvPr/>
        </p:nvSpPr>
        <p:spPr>
          <a:xfrm>
            <a:off x="1630385" y="2766829"/>
            <a:ext cx="2364059" cy="496367"/>
          </a:xfrm>
          <a:prstGeom prst="roundRect">
            <a:avLst/>
          </a:prstGeom>
          <a:solidFill>
            <a:srgbClr val="81DEFF"/>
          </a:solidFill>
          <a:ln w="28575">
            <a:solidFill>
              <a:srgbClr val="00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Apprenticeships</a:t>
            </a:r>
          </a:p>
        </p:txBody>
      </p:sp>
      <p:sp>
        <p:nvSpPr>
          <p:cNvPr id="40" name="Rectangle: Rounded Corners 39">
            <a:extLst>
              <a:ext uri="{FF2B5EF4-FFF2-40B4-BE49-F238E27FC236}">
                <a16:creationId xmlns:a16="http://schemas.microsoft.com/office/drawing/2014/main" id="{106B4E69-4DA0-4213-857E-6B81481DFED3}"/>
              </a:ext>
            </a:extLst>
          </p:cNvPr>
          <p:cNvSpPr/>
          <p:nvPr/>
        </p:nvSpPr>
        <p:spPr>
          <a:xfrm>
            <a:off x="9492363" y="2761204"/>
            <a:ext cx="2364059" cy="496367"/>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T Levels</a:t>
            </a:r>
          </a:p>
        </p:txBody>
      </p:sp>
      <p:sp>
        <p:nvSpPr>
          <p:cNvPr id="41" name="Rectangle: Rounded Corners 40">
            <a:extLst>
              <a:ext uri="{FF2B5EF4-FFF2-40B4-BE49-F238E27FC236}">
                <a16:creationId xmlns:a16="http://schemas.microsoft.com/office/drawing/2014/main" id="{BE8C0D90-2F49-487C-88DA-6A0081EAC475}"/>
              </a:ext>
            </a:extLst>
          </p:cNvPr>
          <p:cNvSpPr/>
          <p:nvPr/>
        </p:nvSpPr>
        <p:spPr>
          <a:xfrm>
            <a:off x="5561375" y="2763193"/>
            <a:ext cx="2364059" cy="496367"/>
          </a:xfrm>
          <a:prstGeom prst="roundRect">
            <a:avLst/>
          </a:prstGeom>
          <a:solidFill>
            <a:srgbClr val="0095C8"/>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Traineeships</a:t>
            </a:r>
          </a:p>
        </p:txBody>
      </p:sp>
      <p:pic>
        <p:nvPicPr>
          <p:cNvPr id="3074" name="Picture 2" descr="man standing behind sitting man">
            <a:extLst>
              <a:ext uri="{FF2B5EF4-FFF2-40B4-BE49-F238E27FC236}">
                <a16:creationId xmlns:a16="http://schemas.microsoft.com/office/drawing/2014/main" id="{8031831B-D0AC-493E-B572-A5F6B7FE1D8F}"/>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335577" y="2503671"/>
            <a:ext cx="1022685" cy="1022685"/>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6" name="Picture 4" descr="woman placing sticky notes on wall">
            <a:extLst>
              <a:ext uri="{FF2B5EF4-FFF2-40B4-BE49-F238E27FC236}">
                <a16:creationId xmlns:a16="http://schemas.microsoft.com/office/drawing/2014/main" id="{546A98D0-F328-4973-AFA1-C0E2195351B1}"/>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4266567" y="2503671"/>
            <a:ext cx="1022685" cy="1022685"/>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8" name="Picture 6" descr="three people sitting in front of table laughing together">
            <a:extLst>
              <a:ext uri="{FF2B5EF4-FFF2-40B4-BE49-F238E27FC236}">
                <a16:creationId xmlns:a16="http://schemas.microsoft.com/office/drawing/2014/main" id="{A2DB91C2-7AA2-4C83-9A4B-693897F6EEFC}"/>
              </a:ext>
            </a:extLst>
          </p:cNvPr>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r="-168"/>
          <a:stretch/>
        </p:blipFill>
        <p:spPr bwMode="auto">
          <a:xfrm>
            <a:off x="6902749" y="3592801"/>
            <a:ext cx="1022685" cy="1019687"/>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82" name="Picture 10" descr="woman in black long sleeve shirt sitting in front of silver macbook">
            <a:extLst>
              <a:ext uri="{FF2B5EF4-FFF2-40B4-BE49-F238E27FC236}">
                <a16:creationId xmlns:a16="http://schemas.microsoft.com/office/drawing/2014/main" id="{A9CDB806-DE29-4464-8E5C-092BA27E8236}"/>
              </a:ext>
            </a:extLst>
          </p:cNvPr>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b="-302"/>
          <a:stretch/>
        </p:blipFill>
        <p:spPr bwMode="auto">
          <a:xfrm>
            <a:off x="2971759" y="3588582"/>
            <a:ext cx="1022685" cy="1022685"/>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84" name="Picture 12" descr="woman standing at front of concrete fence wearing academic uniform">
            <a:extLst>
              <a:ext uri="{FF2B5EF4-FFF2-40B4-BE49-F238E27FC236}">
                <a16:creationId xmlns:a16="http://schemas.microsoft.com/office/drawing/2014/main" id="{9D993761-E49F-4147-ADB5-4022AD025DCA}"/>
              </a:ext>
            </a:extLst>
          </p:cNvPr>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10833737" y="3589803"/>
            <a:ext cx="1022685" cy="1022685"/>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88" name="Picture 16" descr="man in blue denim jeans standing beside blue tractor during daytime">
            <a:extLst>
              <a:ext uri="{FF2B5EF4-FFF2-40B4-BE49-F238E27FC236}">
                <a16:creationId xmlns:a16="http://schemas.microsoft.com/office/drawing/2014/main" id="{9241FB4B-1ACA-496A-AA6D-DF8CD2864F9A}"/>
              </a:ext>
            </a:extLst>
          </p:cNvPr>
          <p:cNvPicPr>
            <a:picLocks noChangeAspect="1" noChangeArrowheads="1"/>
          </p:cNvPicPr>
          <p:nvPr/>
        </p:nvPicPr>
        <p:blipFill rotWithShape="1">
          <a:blip r:embed="rId13" cstate="print">
            <a:extLst>
              <a:ext uri="{28A0092B-C50C-407E-A947-70E740481C1C}">
                <a14:useLocalDpi xmlns:a14="http://schemas.microsoft.com/office/drawing/2010/main"/>
              </a:ext>
            </a:extLst>
          </a:blip>
          <a:srcRect/>
          <a:stretch/>
        </p:blipFill>
        <p:spPr bwMode="auto">
          <a:xfrm>
            <a:off x="8197557" y="2503671"/>
            <a:ext cx="1022685" cy="1039907"/>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77191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fade">
                                      <p:cBhvr>
                                        <p:cTn id="14" dur="500"/>
                                        <p:tgtEl>
                                          <p:spTgt spid="307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088"/>
                                        </p:tgtEl>
                                        <p:attrNameLst>
                                          <p:attrName>style.visibility</p:attrName>
                                        </p:attrNameLst>
                                      </p:cBhvr>
                                      <p:to>
                                        <p:strVal val="visible"/>
                                      </p:to>
                                    </p:set>
                                    <p:animEffect transition="in" filter="fade">
                                      <p:cBhvr>
                                        <p:cTn id="21" dur="500"/>
                                        <p:tgtEl>
                                          <p:spTgt spid="308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0" presetClass="entr" presetSubtype="0" fill="hold" nodeType="withEffect">
                                  <p:stCondLst>
                                    <p:cond delay="0"/>
                                  </p:stCondLst>
                                  <p:childTnLst>
                                    <p:set>
                                      <p:cBhvr>
                                        <p:cTn id="30" dur="1" fill="hold">
                                          <p:stCondLst>
                                            <p:cond delay="0"/>
                                          </p:stCondLst>
                                        </p:cTn>
                                        <p:tgtEl>
                                          <p:spTgt spid="3082"/>
                                        </p:tgtEl>
                                        <p:attrNameLst>
                                          <p:attrName>style.visibility</p:attrName>
                                        </p:attrNameLst>
                                      </p:cBhvr>
                                      <p:to>
                                        <p:strVal val="visible"/>
                                      </p:to>
                                    </p:set>
                                    <p:animEffect transition="in" filter="fade">
                                      <p:cBhvr>
                                        <p:cTn id="31" dur="500"/>
                                        <p:tgtEl>
                                          <p:spTgt spid="3082"/>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par>
                                <p:cTn id="36" presetID="10" presetClass="entr" presetSubtype="0" fill="hold" nodeType="withEffect">
                                  <p:stCondLst>
                                    <p:cond delay="0"/>
                                  </p:stCondLst>
                                  <p:childTnLst>
                                    <p:set>
                                      <p:cBhvr>
                                        <p:cTn id="37" dur="1" fill="hold">
                                          <p:stCondLst>
                                            <p:cond delay="0"/>
                                          </p:stCondLst>
                                        </p:cTn>
                                        <p:tgtEl>
                                          <p:spTgt spid="3078"/>
                                        </p:tgtEl>
                                        <p:attrNameLst>
                                          <p:attrName>style.visibility</p:attrName>
                                        </p:attrNameLst>
                                      </p:cBhvr>
                                      <p:to>
                                        <p:strVal val="visible"/>
                                      </p:to>
                                    </p:set>
                                    <p:animEffect transition="in" filter="fade">
                                      <p:cBhvr>
                                        <p:cTn id="38" dur="500"/>
                                        <p:tgtEl>
                                          <p:spTgt spid="3078"/>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par>
                                <p:cTn id="43" presetID="10" presetClass="entr" presetSubtype="0" fill="hold" nodeType="withEffect">
                                  <p:stCondLst>
                                    <p:cond delay="0"/>
                                  </p:stCondLst>
                                  <p:childTnLst>
                                    <p:set>
                                      <p:cBhvr>
                                        <p:cTn id="44" dur="1" fill="hold">
                                          <p:stCondLst>
                                            <p:cond delay="0"/>
                                          </p:stCondLst>
                                        </p:cTn>
                                        <p:tgtEl>
                                          <p:spTgt spid="3084"/>
                                        </p:tgtEl>
                                        <p:attrNameLst>
                                          <p:attrName>style.visibility</p:attrName>
                                        </p:attrNameLst>
                                      </p:cBhvr>
                                      <p:to>
                                        <p:strVal val="visible"/>
                                      </p:to>
                                    </p:set>
                                    <p:animEffect transition="in" filter="fade">
                                      <p:cBhvr>
                                        <p:cTn id="45" dur="500"/>
                                        <p:tgtEl>
                                          <p:spTgt spid="3084"/>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6" grpId="0" animBg="1"/>
      <p:bldP spid="37" grpId="0" animBg="1"/>
      <p:bldP spid="38" grpId="0" animBg="1"/>
      <p:bldP spid="39" grpId="0" animBg="1"/>
      <p:bldP spid="40"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TextBox 13">
            <a:extLst>
              <a:ext uri="{FF2B5EF4-FFF2-40B4-BE49-F238E27FC236}">
                <a16:creationId xmlns:a16="http://schemas.microsoft.com/office/drawing/2014/main" id="{F423EE3F-3A06-49E4-B615-E1939EEB2244}"/>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18" name="Rectangle: Rounded Corners 17">
            <a:extLst>
              <a:ext uri="{FF2B5EF4-FFF2-40B4-BE49-F238E27FC236}">
                <a16:creationId xmlns:a16="http://schemas.microsoft.com/office/drawing/2014/main" id="{D6FB339B-F8FE-4974-9738-9B502B62E425}"/>
              </a:ext>
            </a:extLst>
          </p:cNvPr>
          <p:cNvSpPr/>
          <p:nvPr/>
        </p:nvSpPr>
        <p:spPr>
          <a:xfrm>
            <a:off x="3289738" y="2418787"/>
            <a:ext cx="8572341" cy="915433"/>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Pair discussion (2-3 mins)</a:t>
            </a:r>
          </a:p>
          <a:p>
            <a:pPr algn="ctr"/>
            <a:r>
              <a:rPr lang="en-GB" sz="1600" dirty="0">
                <a:solidFill>
                  <a:schemeClr val="tx1"/>
                </a:solidFill>
                <a:latin typeface="Century Gothic" panose="020B0502020202020204" pitchFamily="34" charset="0"/>
                <a:cs typeface="Arial" panose="020B0604020202020204" pitchFamily="34" charset="0"/>
              </a:rPr>
              <a:t>Do you know where to look for extra information on the careers you are interested in? You could find out more at home too!</a:t>
            </a:r>
          </a:p>
        </p:txBody>
      </p:sp>
      <p:sp>
        <p:nvSpPr>
          <p:cNvPr id="20" name="Rectangle: Rounded Corners 19">
            <a:extLst>
              <a:ext uri="{FF2B5EF4-FFF2-40B4-BE49-F238E27FC236}">
                <a16:creationId xmlns:a16="http://schemas.microsoft.com/office/drawing/2014/main" id="{91BA9CD5-20BF-4707-8AAE-60784DA63337}"/>
              </a:ext>
            </a:extLst>
          </p:cNvPr>
          <p:cNvSpPr/>
          <p:nvPr/>
        </p:nvSpPr>
        <p:spPr>
          <a:xfrm>
            <a:off x="3289737" y="1108841"/>
            <a:ext cx="8572342" cy="993228"/>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baseline="0" dirty="0">
                <a:solidFill>
                  <a:schemeClr val="tx1"/>
                </a:solidFill>
                <a:latin typeface="Century Gothic" panose="020B0502020202020204" pitchFamily="34" charset="0"/>
              </a:rPr>
              <a:t>Some jobs require </a:t>
            </a:r>
            <a:r>
              <a:rPr lang="en-GB" sz="1600" b="1" i="0" u="none" strike="noStrike" baseline="0" dirty="0">
                <a:solidFill>
                  <a:schemeClr val="tx1"/>
                </a:solidFill>
                <a:latin typeface="Century Gothic" panose="020B0502020202020204" pitchFamily="34" charset="0"/>
              </a:rPr>
              <a:t>specialist qualifications and skills</a:t>
            </a:r>
            <a:r>
              <a:rPr lang="en-GB" sz="1600" b="0" i="0" u="none" strike="noStrike" baseline="0" dirty="0">
                <a:solidFill>
                  <a:schemeClr val="tx1"/>
                </a:solidFill>
                <a:latin typeface="Century Gothic" panose="020B0502020202020204" pitchFamily="34" charset="0"/>
              </a:rPr>
              <a:t>. It’s good to be </a:t>
            </a:r>
            <a:r>
              <a:rPr lang="en-GB" sz="1600" b="1" i="0" u="none" strike="noStrike" baseline="0" dirty="0">
                <a:solidFill>
                  <a:schemeClr val="tx1"/>
                </a:solidFill>
                <a:latin typeface="Century Gothic" panose="020B0502020202020204" pitchFamily="34" charset="0"/>
              </a:rPr>
              <a:t>aware</a:t>
            </a:r>
            <a:r>
              <a:rPr lang="en-GB" sz="1600" b="0" i="0" u="none" strike="noStrike" baseline="0" dirty="0">
                <a:solidFill>
                  <a:schemeClr val="tx1"/>
                </a:solidFill>
                <a:latin typeface="Century Gothic" panose="020B0502020202020204" pitchFamily="34" charset="0"/>
              </a:rPr>
              <a:t> of this if you’re interested in a specific career so you can </a:t>
            </a:r>
            <a:r>
              <a:rPr lang="en-GB" sz="1600" b="1" i="0" u="none" strike="noStrike" baseline="0" dirty="0">
                <a:solidFill>
                  <a:schemeClr val="tx1"/>
                </a:solidFill>
                <a:latin typeface="Century Gothic" panose="020B0502020202020204" pitchFamily="34" charset="0"/>
              </a:rPr>
              <a:t>get on to the right study pathway as early as possible</a:t>
            </a:r>
            <a:r>
              <a:rPr lang="en-GB" sz="1600" b="0" i="0" u="none" strike="noStrike" baseline="0" dirty="0">
                <a:solidFill>
                  <a:schemeClr val="tx1"/>
                </a:solidFill>
                <a:latin typeface="Century Gothic" panose="020B0502020202020204" pitchFamily="34" charset="0"/>
              </a:rPr>
              <a:t>.</a:t>
            </a:r>
            <a:endParaRPr lang="en-GB" sz="1200" b="1"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22" name="Rectangle: Rounded Corners 21">
            <a:extLst>
              <a:ext uri="{FF2B5EF4-FFF2-40B4-BE49-F238E27FC236}">
                <a16:creationId xmlns:a16="http://schemas.microsoft.com/office/drawing/2014/main" id="{65DEB844-9D08-4762-A164-574441AC92FC}"/>
              </a:ext>
            </a:extLst>
          </p:cNvPr>
          <p:cNvSpPr/>
          <p:nvPr/>
        </p:nvSpPr>
        <p:spPr>
          <a:xfrm>
            <a:off x="3289737" y="3650938"/>
            <a:ext cx="8572342" cy="779548"/>
          </a:xfrm>
          <a:prstGeom prst="roundRect">
            <a:avLst/>
          </a:prstGeom>
          <a:solidFill>
            <a:srgbClr val="0095C8"/>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Microsoft YaHei UI Light" panose="020B0502040204020203" pitchFamily="34" charset="-122"/>
                <a:cs typeface="Arial" panose="020B0604020202020204" pitchFamily="34" charset="0"/>
              </a:rPr>
              <a:t>You could share useful websites, apps and YouTube channels that you think will </a:t>
            </a:r>
            <a:r>
              <a:rPr lang="en-GB" sz="1600" b="1" dirty="0">
                <a:solidFill>
                  <a:schemeClr val="tx1"/>
                </a:solidFill>
                <a:latin typeface="Century Gothic" panose="020B0502020202020204" pitchFamily="34" charset="0"/>
                <a:ea typeface="Microsoft YaHei UI Light" panose="020B0502040204020203" pitchFamily="34" charset="-122"/>
                <a:cs typeface="Arial" panose="020B0604020202020204" pitchFamily="34" charset="0"/>
              </a:rPr>
              <a:t>help with job hunting, applications and being successful in interviews.  </a:t>
            </a:r>
            <a:endParaRPr lang="en-GB" sz="1600" b="1"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26" name="Rectangle: Rounded Corners 25">
            <a:extLst>
              <a:ext uri="{FF2B5EF4-FFF2-40B4-BE49-F238E27FC236}">
                <a16:creationId xmlns:a16="http://schemas.microsoft.com/office/drawing/2014/main" id="{CB15415E-E3CC-48BF-B27A-AF97CFC7D1C1}"/>
              </a:ext>
            </a:extLst>
          </p:cNvPr>
          <p:cNvSpPr/>
          <p:nvPr/>
        </p:nvSpPr>
        <p:spPr>
          <a:xfrm>
            <a:off x="3289737" y="4747204"/>
            <a:ext cx="8572341" cy="1124943"/>
          </a:xfrm>
          <a:prstGeom prst="roundRect">
            <a:avLst/>
          </a:prstGeom>
          <a:solidFill>
            <a:srgbClr val="F7FFAB"/>
          </a:solidFill>
          <a:ln w="28575">
            <a:solidFill>
              <a:srgbClr val="B3C22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Challenge:</a:t>
            </a:r>
          </a:p>
          <a:p>
            <a:pPr algn="ctr"/>
            <a:r>
              <a:rPr lang="en-GB" sz="1600" dirty="0">
                <a:solidFill>
                  <a:schemeClr val="tx1"/>
                </a:solidFill>
                <a:latin typeface="Century Gothic" panose="020B0502020202020204" pitchFamily="34" charset="0"/>
              </a:rPr>
              <a:t>On the next slide you will find out more about how jobs are created, which </a:t>
            </a:r>
            <a:r>
              <a:rPr lang="en-GB" sz="1600" b="1" dirty="0">
                <a:solidFill>
                  <a:schemeClr val="tx1"/>
                </a:solidFill>
                <a:latin typeface="Century Gothic" panose="020B0502020202020204" pitchFamily="34" charset="0"/>
              </a:rPr>
              <a:t>could help you with an application.  Think about and discuss how this information helps you with writing a successful application.  </a:t>
            </a:r>
            <a:endParaRPr lang="en-GB" sz="1400" b="1"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pic>
        <p:nvPicPr>
          <p:cNvPr id="30" name="Picture 2" descr="Teenage Students In Uniform Sitting Examination In School Hall Teenage Students In Uniform Sitting Examination In School Hall exam stock pictures, royalty-free photos &amp; images">
            <a:extLst>
              <a:ext uri="{FF2B5EF4-FFF2-40B4-BE49-F238E27FC236}">
                <a16:creationId xmlns:a16="http://schemas.microsoft.com/office/drawing/2014/main" id="{80C3380B-AE33-4D05-A431-BD2149AC0054}"/>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rot="21194821">
            <a:off x="667601" y="1122099"/>
            <a:ext cx="2238159" cy="120645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Pentagon 20">
            <a:extLst>
              <a:ext uri="{FF2B5EF4-FFF2-40B4-BE49-F238E27FC236}">
                <a16:creationId xmlns:a16="http://schemas.microsoft.com/office/drawing/2014/main" id="{3D964F6F-4F1F-4541-B42F-CC9C7A21A826}"/>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8</a:t>
            </a:r>
          </a:p>
        </p:txBody>
      </p:sp>
      <p:sp>
        <p:nvSpPr>
          <p:cNvPr id="31" name="Shape 114">
            <a:extLst>
              <a:ext uri="{FF2B5EF4-FFF2-40B4-BE49-F238E27FC236}">
                <a16:creationId xmlns:a16="http://schemas.microsoft.com/office/drawing/2014/main" id="{46FF81EA-B180-433D-97BA-CC76A142A6F6}"/>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Pursuing your future</a:t>
            </a:r>
          </a:p>
        </p:txBody>
      </p:sp>
      <p:pic>
        <p:nvPicPr>
          <p:cNvPr id="32" name="Picture 10" descr="New Career Development Framework">
            <a:extLst>
              <a:ext uri="{FF2B5EF4-FFF2-40B4-BE49-F238E27FC236}">
                <a16:creationId xmlns:a16="http://schemas.microsoft.com/office/drawing/2014/main" id="{796A4310-72B4-49C2-9497-815778531484}"/>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297991" y="81161"/>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14ABFC2A-1DC0-4CAA-8E63-87AEB518E1A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rot="482800">
            <a:off x="666402" y="2175150"/>
            <a:ext cx="2240557" cy="1206453"/>
          </a:xfrm>
          <a:prstGeom prst="rect">
            <a:avLst/>
          </a:prstGeom>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6C0400FF-B223-4F9B-8630-43ADD79C9F97}"/>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rot="21194821">
            <a:off x="666402" y="3228201"/>
            <a:ext cx="2240557" cy="1206453"/>
          </a:xfrm>
          <a:prstGeom prst="rect">
            <a:avLst/>
          </a:prstGeom>
          <a:effectLst>
            <a:outerShdw blurRad="50800" dist="38100" dir="2700000" algn="tl" rotWithShape="0">
              <a:prstClr val="black">
                <a:alpha val="40000"/>
              </a:prstClr>
            </a:outerShdw>
          </a:effectLst>
        </p:spPr>
      </p:pic>
      <p:pic>
        <p:nvPicPr>
          <p:cNvPr id="28" name="Picture 27">
            <a:extLst>
              <a:ext uri="{FF2B5EF4-FFF2-40B4-BE49-F238E27FC236}">
                <a16:creationId xmlns:a16="http://schemas.microsoft.com/office/drawing/2014/main" id="{05A047FC-78E7-478E-B8C4-1E9CCF6C4564}"/>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rot="482800">
            <a:off x="666402" y="4328052"/>
            <a:ext cx="2240557" cy="120645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5671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8A4F10CD-4180-4306-9A33-6A4B891550C3}"/>
              </a:ext>
            </a:extLst>
          </p:cNvPr>
          <p:cNvSpPr/>
          <p:nvPr/>
        </p:nvSpPr>
        <p:spPr>
          <a:xfrm>
            <a:off x="433902" y="1120801"/>
            <a:ext cx="5530766" cy="991848"/>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Final individual activity (1-2 mins) </a:t>
            </a:r>
          </a:p>
          <a:p>
            <a:pPr algn="ctr"/>
            <a:r>
              <a:rPr lang="en-GB" sz="1600" dirty="0">
                <a:solidFill>
                  <a:schemeClr val="tx1"/>
                </a:solidFill>
                <a:latin typeface="Century Gothic" panose="020B0502020202020204" pitchFamily="34" charset="0"/>
              </a:rPr>
              <a:t>There are </a:t>
            </a:r>
            <a:r>
              <a:rPr lang="en-GB" sz="1600" b="1" dirty="0">
                <a:solidFill>
                  <a:schemeClr val="tx1"/>
                </a:solidFill>
                <a:latin typeface="Century Gothic" panose="020B0502020202020204" pitchFamily="34" charset="0"/>
              </a:rPr>
              <a:t>five simple steps </a:t>
            </a:r>
            <a:r>
              <a:rPr lang="en-GB" sz="1600" dirty="0">
                <a:solidFill>
                  <a:schemeClr val="tx1"/>
                </a:solidFill>
                <a:latin typeface="Century Gothic" panose="020B0502020202020204" pitchFamily="34" charset="0"/>
              </a:rPr>
              <a:t>to the </a:t>
            </a:r>
            <a:r>
              <a:rPr lang="en-GB" sz="1600" b="1" dirty="0">
                <a:solidFill>
                  <a:schemeClr val="tx1"/>
                </a:solidFill>
                <a:latin typeface="Century Gothic" panose="020B0502020202020204" pitchFamily="34" charset="0"/>
              </a:rPr>
              <a:t>recruitment and selection </a:t>
            </a:r>
            <a:r>
              <a:rPr lang="en-GB" sz="1600" dirty="0">
                <a:solidFill>
                  <a:schemeClr val="tx1"/>
                </a:solidFill>
                <a:latin typeface="Century Gothic" panose="020B0502020202020204" pitchFamily="34" charset="0"/>
              </a:rPr>
              <a:t>process. Click to see them in </a:t>
            </a:r>
            <a:r>
              <a:rPr lang="en-GB" sz="1600" b="1" dirty="0">
                <a:solidFill>
                  <a:schemeClr val="tx1"/>
                </a:solidFill>
                <a:latin typeface="Century Gothic" panose="020B0502020202020204" pitchFamily="34" charset="0"/>
              </a:rPr>
              <a:t>action</a:t>
            </a:r>
            <a:r>
              <a:rPr lang="en-GB" sz="1600" dirty="0">
                <a:solidFill>
                  <a:schemeClr val="tx1"/>
                </a:solidFill>
                <a:latin typeface="Century Gothic" panose="020B0502020202020204" pitchFamily="34" charset="0"/>
              </a:rPr>
              <a:t>!</a:t>
            </a:r>
          </a:p>
        </p:txBody>
      </p:sp>
      <p:sp>
        <p:nvSpPr>
          <p:cNvPr id="19" name="TextBox 13">
            <a:extLst>
              <a:ext uri="{FF2B5EF4-FFF2-40B4-BE49-F238E27FC236}">
                <a16:creationId xmlns:a16="http://schemas.microsoft.com/office/drawing/2014/main" id="{CCE94E95-3A9F-4388-B6D7-FFC4FBA6746B}"/>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33" name="Pentagon 20">
            <a:extLst>
              <a:ext uri="{FF2B5EF4-FFF2-40B4-BE49-F238E27FC236}">
                <a16:creationId xmlns:a16="http://schemas.microsoft.com/office/drawing/2014/main" id="{2C12BDD0-4062-4E97-A8E9-C8EA76AED55C}"/>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9</a:t>
            </a:r>
          </a:p>
        </p:txBody>
      </p:sp>
      <p:sp>
        <p:nvSpPr>
          <p:cNvPr id="34" name="Shape 114">
            <a:extLst>
              <a:ext uri="{FF2B5EF4-FFF2-40B4-BE49-F238E27FC236}">
                <a16:creationId xmlns:a16="http://schemas.microsoft.com/office/drawing/2014/main" id="{E3C06986-939B-49E7-A073-84357CE36FC7}"/>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Recruitment &amp; selection</a:t>
            </a:r>
          </a:p>
        </p:txBody>
      </p:sp>
      <p:pic>
        <p:nvPicPr>
          <p:cNvPr id="35" name="Picture 12" descr="New Career Development Framework">
            <a:extLst>
              <a:ext uri="{FF2B5EF4-FFF2-40B4-BE49-F238E27FC236}">
                <a16:creationId xmlns:a16="http://schemas.microsoft.com/office/drawing/2014/main" id="{FA50106B-8949-4D55-B80B-7AA173F02737}"/>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294115" y="87065"/>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EAFF1C5C-445B-4C57-9798-CBA45C286776}"/>
              </a:ext>
            </a:extLst>
          </p:cNvPr>
          <p:cNvGrpSpPr/>
          <p:nvPr/>
        </p:nvGrpSpPr>
        <p:grpSpPr>
          <a:xfrm>
            <a:off x="6215897" y="832516"/>
            <a:ext cx="1554572" cy="1554572"/>
            <a:chOff x="6215897" y="832516"/>
            <a:chExt cx="1554572" cy="1554572"/>
          </a:xfrm>
        </p:grpSpPr>
        <p:pic>
          <p:nvPicPr>
            <p:cNvPr id="57" name="Picture 12" descr="orange and black chair near wall">
              <a:extLst>
                <a:ext uri="{FF2B5EF4-FFF2-40B4-BE49-F238E27FC236}">
                  <a16:creationId xmlns:a16="http://schemas.microsoft.com/office/drawing/2014/main" id="{D6284A93-3830-4BCC-A292-A644DF954198}"/>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6215897" y="832516"/>
              <a:ext cx="1554572" cy="1554572"/>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01EC2B0-E974-461F-B2CB-B9DE5865B21C}"/>
                </a:ext>
              </a:extLst>
            </p:cNvPr>
            <p:cNvSpPr txBox="1"/>
            <p:nvPr/>
          </p:nvSpPr>
          <p:spPr>
            <a:xfrm>
              <a:off x="6659578" y="1025027"/>
              <a:ext cx="688009" cy="1169551"/>
            </a:xfrm>
            <a:prstGeom prst="rect">
              <a:avLst/>
            </a:prstGeom>
            <a:noFill/>
          </p:spPr>
          <p:txBody>
            <a:bodyPr wrap="none" rtlCol="0">
              <a:spAutoFit/>
            </a:bodyPr>
            <a:lstStyle/>
            <a:p>
              <a:r>
                <a:rPr lang="en-GB" sz="7000" b="1" dirty="0">
                  <a:ln>
                    <a:solidFill>
                      <a:sysClr val="windowText" lastClr="000000"/>
                    </a:solidFill>
                  </a:ln>
                  <a:solidFill>
                    <a:schemeClr val="bg1"/>
                  </a:solidFill>
                  <a:latin typeface="Century Gothic" panose="020B0502020202020204" pitchFamily="34" charset="0"/>
                </a:rPr>
                <a:t>1</a:t>
              </a:r>
            </a:p>
          </p:txBody>
        </p:sp>
      </p:grpSp>
      <p:sp>
        <p:nvSpPr>
          <p:cNvPr id="31" name="Rectangle: Rounded Corners 30">
            <a:extLst>
              <a:ext uri="{FF2B5EF4-FFF2-40B4-BE49-F238E27FC236}">
                <a16:creationId xmlns:a16="http://schemas.microsoft.com/office/drawing/2014/main" id="{FFA1BBCC-8781-4607-BBBD-C91BC73773EC}"/>
              </a:ext>
            </a:extLst>
          </p:cNvPr>
          <p:cNvSpPr/>
          <p:nvPr/>
        </p:nvSpPr>
        <p:spPr>
          <a:xfrm>
            <a:off x="8032098" y="1115330"/>
            <a:ext cx="3726000" cy="991848"/>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Identify the vacancy: </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 business may need more people or someone may leave.</a:t>
            </a:r>
          </a:p>
        </p:txBody>
      </p:sp>
      <p:sp>
        <p:nvSpPr>
          <p:cNvPr id="39" name="Rectangle: Rounded Corners 38">
            <a:extLst>
              <a:ext uri="{FF2B5EF4-FFF2-40B4-BE49-F238E27FC236}">
                <a16:creationId xmlns:a16="http://schemas.microsoft.com/office/drawing/2014/main" id="{00A62C9A-FB65-4F50-949A-8FBE2AE61275}"/>
              </a:ext>
            </a:extLst>
          </p:cNvPr>
          <p:cNvSpPr/>
          <p:nvPr/>
        </p:nvSpPr>
        <p:spPr>
          <a:xfrm>
            <a:off x="433902" y="2596985"/>
            <a:ext cx="3726000" cy="991848"/>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Job analysis:</a:t>
            </a:r>
          </a:p>
          <a:p>
            <a:pPr algn="ctr"/>
            <a:r>
              <a:rPr lang="en-GB" sz="1600" dirty="0">
                <a:solidFill>
                  <a:schemeClr val="tx1"/>
                </a:solidFill>
                <a:latin typeface="Century Gothic" panose="020B0502020202020204" pitchFamily="34" charset="0"/>
              </a:rPr>
              <a:t>The business then decides what it needs from a new employee.</a:t>
            </a:r>
          </a:p>
        </p:txBody>
      </p:sp>
      <p:sp>
        <p:nvSpPr>
          <p:cNvPr id="44" name="Rectangle: Rounded Corners 43">
            <a:extLst>
              <a:ext uri="{FF2B5EF4-FFF2-40B4-BE49-F238E27FC236}">
                <a16:creationId xmlns:a16="http://schemas.microsoft.com/office/drawing/2014/main" id="{60547D5F-C2FC-4179-AA04-23519E90E10B}"/>
              </a:ext>
            </a:extLst>
          </p:cNvPr>
          <p:cNvSpPr/>
          <p:nvPr/>
        </p:nvSpPr>
        <p:spPr>
          <a:xfrm>
            <a:off x="6260886" y="2596375"/>
            <a:ext cx="3726000" cy="991848"/>
          </a:xfrm>
          <a:prstGeom prst="roundRect">
            <a:avLst/>
          </a:prstGeom>
          <a:solidFill>
            <a:srgbClr val="81DEFF"/>
          </a:solidFill>
          <a:ln w="28575">
            <a:solidFill>
              <a:srgbClr val="00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Create a job description:</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This will contain information about pay, conditions, duties and hours.</a:t>
            </a:r>
          </a:p>
        </p:txBody>
      </p:sp>
      <p:sp>
        <p:nvSpPr>
          <p:cNvPr id="48" name="Rectangle: Rounded Corners 47">
            <a:extLst>
              <a:ext uri="{FF2B5EF4-FFF2-40B4-BE49-F238E27FC236}">
                <a16:creationId xmlns:a16="http://schemas.microsoft.com/office/drawing/2014/main" id="{764A80BF-C12A-4174-8B93-761C28BF5259}"/>
              </a:ext>
            </a:extLst>
          </p:cNvPr>
          <p:cNvSpPr/>
          <p:nvPr/>
        </p:nvSpPr>
        <p:spPr>
          <a:xfrm>
            <a:off x="2238668" y="4353921"/>
            <a:ext cx="3726000" cy="991848"/>
          </a:xfrm>
          <a:prstGeom prst="roundRect">
            <a:avLst/>
          </a:prstGeom>
          <a:solidFill>
            <a:srgbClr val="81DEFF"/>
          </a:solidFill>
          <a:ln w="28575">
            <a:solidFill>
              <a:srgbClr val="00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Create a person specification:</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What the business needs is matched to qualifications &amp; skills.</a:t>
            </a:r>
          </a:p>
        </p:txBody>
      </p:sp>
      <p:grpSp>
        <p:nvGrpSpPr>
          <p:cNvPr id="49" name="Group 48">
            <a:extLst>
              <a:ext uri="{FF2B5EF4-FFF2-40B4-BE49-F238E27FC236}">
                <a16:creationId xmlns:a16="http://schemas.microsoft.com/office/drawing/2014/main" id="{703DE512-9E41-49F1-8F77-74A5E547E0C8}"/>
              </a:ext>
            </a:extLst>
          </p:cNvPr>
          <p:cNvGrpSpPr/>
          <p:nvPr/>
        </p:nvGrpSpPr>
        <p:grpSpPr>
          <a:xfrm>
            <a:off x="6226296" y="4067841"/>
            <a:ext cx="1554572" cy="1554572"/>
            <a:chOff x="397954" y="1874428"/>
            <a:chExt cx="1554572" cy="1554572"/>
          </a:xfrm>
        </p:grpSpPr>
        <p:pic>
          <p:nvPicPr>
            <p:cNvPr id="50" name="Picture 2">
              <a:extLst>
                <a:ext uri="{FF2B5EF4-FFF2-40B4-BE49-F238E27FC236}">
                  <a16:creationId xmlns:a16="http://schemas.microsoft.com/office/drawing/2014/main" id="{B6DABE35-D45D-4E16-8205-E8286C70727D}"/>
                </a:ext>
              </a:extLst>
            </p:cNvPr>
            <p:cNvPicPr>
              <a:picLocks noChangeAspect="1" noChangeArrowheads="1"/>
            </p:cNvPicPr>
            <p:nvPr/>
          </p:nvPicPr>
          <p:blipFill rotWithShape="1">
            <a:blip r:embed="rId6" cstate="print">
              <a:alphaModFix amt="85000"/>
              <a:extLst>
                <a:ext uri="{28A0092B-C50C-407E-A947-70E740481C1C}">
                  <a14:useLocalDpi xmlns:a14="http://schemas.microsoft.com/office/drawing/2010/main"/>
                </a:ext>
              </a:extLst>
            </a:blip>
            <a:srcRect/>
            <a:stretch/>
          </p:blipFill>
          <p:spPr bwMode="auto">
            <a:xfrm>
              <a:off x="397954" y="1874428"/>
              <a:ext cx="1554572" cy="1554572"/>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C758EBDF-2EA4-407F-82DB-EB97C4D4BEF3}"/>
                </a:ext>
              </a:extLst>
            </p:cNvPr>
            <p:cNvSpPr txBox="1"/>
            <p:nvPr/>
          </p:nvSpPr>
          <p:spPr>
            <a:xfrm>
              <a:off x="831235" y="2066329"/>
              <a:ext cx="688009" cy="1169551"/>
            </a:xfrm>
            <a:prstGeom prst="rect">
              <a:avLst/>
            </a:prstGeom>
            <a:noFill/>
          </p:spPr>
          <p:txBody>
            <a:bodyPr wrap="none" rtlCol="0">
              <a:spAutoFit/>
            </a:bodyPr>
            <a:lstStyle/>
            <a:p>
              <a:r>
                <a:rPr lang="en-GB" sz="7000" b="1" dirty="0">
                  <a:ln>
                    <a:solidFill>
                      <a:sysClr val="windowText" lastClr="000000"/>
                    </a:solidFill>
                  </a:ln>
                  <a:solidFill>
                    <a:schemeClr val="bg1"/>
                  </a:solidFill>
                  <a:latin typeface="Century Gothic" panose="020B0502020202020204" pitchFamily="34" charset="0"/>
                </a:rPr>
                <a:t>5</a:t>
              </a:r>
            </a:p>
          </p:txBody>
        </p:sp>
      </p:grpSp>
      <p:sp>
        <p:nvSpPr>
          <p:cNvPr id="52" name="Rectangle: Rounded Corners 51">
            <a:extLst>
              <a:ext uri="{FF2B5EF4-FFF2-40B4-BE49-F238E27FC236}">
                <a16:creationId xmlns:a16="http://schemas.microsoft.com/office/drawing/2014/main" id="{DC696854-4E08-43FC-A0E6-91F247DC7774}"/>
              </a:ext>
            </a:extLst>
          </p:cNvPr>
          <p:cNvSpPr/>
          <p:nvPr/>
        </p:nvSpPr>
        <p:spPr>
          <a:xfrm>
            <a:off x="8037781" y="4349203"/>
            <a:ext cx="3726000" cy="991848"/>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Advertise the job:</a:t>
            </a:r>
          </a:p>
          <a:p>
            <a:pPr algn="ctr"/>
            <a:r>
              <a:rPr lang="en-GB" sz="1600" dirty="0">
                <a:solidFill>
                  <a:schemeClr val="tx1"/>
                </a:solidFill>
                <a:latin typeface="Century Gothic" panose="020B0502020202020204" pitchFamily="34" charset="0"/>
              </a:rPr>
              <a:t>The job advert is released so that people can apply.</a:t>
            </a:r>
          </a:p>
        </p:txBody>
      </p:sp>
      <p:grpSp>
        <p:nvGrpSpPr>
          <p:cNvPr id="5" name="Group 4">
            <a:extLst>
              <a:ext uri="{FF2B5EF4-FFF2-40B4-BE49-F238E27FC236}">
                <a16:creationId xmlns:a16="http://schemas.microsoft.com/office/drawing/2014/main" id="{957095FA-6A07-405C-8611-2AFAE27141A0}"/>
              </a:ext>
            </a:extLst>
          </p:cNvPr>
          <p:cNvGrpSpPr/>
          <p:nvPr/>
        </p:nvGrpSpPr>
        <p:grpSpPr>
          <a:xfrm>
            <a:off x="4411131" y="2316658"/>
            <a:ext cx="1553537" cy="1553537"/>
            <a:chOff x="4411131" y="2316658"/>
            <a:chExt cx="1553537" cy="1553537"/>
          </a:xfrm>
        </p:grpSpPr>
        <p:pic>
          <p:nvPicPr>
            <p:cNvPr id="2054" name="Picture 6" descr="yellow sticky notes on white wall">
              <a:extLst>
                <a:ext uri="{FF2B5EF4-FFF2-40B4-BE49-F238E27FC236}">
                  <a16:creationId xmlns:a16="http://schemas.microsoft.com/office/drawing/2014/main" id="{C35040CB-4622-49D6-8F32-3E2AF9AD0415}"/>
                </a:ext>
              </a:extLst>
            </p:cNvPr>
            <p:cNvPicPr>
              <a:picLocks noChangeAspect="1" noChangeArrowheads="1"/>
            </p:cNvPicPr>
            <p:nvPr/>
          </p:nvPicPr>
          <p:blipFill rotWithShape="1">
            <a:blip r:embed="rId7" cstate="print">
              <a:alphaModFix amt="85000"/>
              <a:extLst>
                <a:ext uri="{28A0092B-C50C-407E-A947-70E740481C1C}">
                  <a14:useLocalDpi xmlns:a14="http://schemas.microsoft.com/office/drawing/2010/main"/>
                </a:ext>
              </a:extLst>
            </a:blip>
            <a:srcRect/>
            <a:stretch/>
          </p:blipFill>
          <p:spPr bwMode="auto">
            <a:xfrm>
              <a:off x="4411131" y="2316658"/>
              <a:ext cx="1553537" cy="1553537"/>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id="{79813453-26C6-456B-B5E0-9D4730489305}"/>
                </a:ext>
              </a:extLst>
            </p:cNvPr>
            <p:cNvSpPr txBox="1"/>
            <p:nvPr/>
          </p:nvSpPr>
          <p:spPr>
            <a:xfrm>
              <a:off x="4843377" y="2507524"/>
              <a:ext cx="688009" cy="1169551"/>
            </a:xfrm>
            <a:prstGeom prst="rect">
              <a:avLst/>
            </a:prstGeom>
            <a:noFill/>
          </p:spPr>
          <p:txBody>
            <a:bodyPr wrap="none" rtlCol="0">
              <a:spAutoFit/>
            </a:bodyPr>
            <a:lstStyle/>
            <a:p>
              <a:r>
                <a:rPr lang="en-GB" sz="7000" b="1" dirty="0">
                  <a:ln>
                    <a:solidFill>
                      <a:sysClr val="windowText" lastClr="000000"/>
                    </a:solidFill>
                  </a:ln>
                  <a:solidFill>
                    <a:schemeClr val="bg1"/>
                  </a:solidFill>
                  <a:latin typeface="Century Gothic" panose="020B0502020202020204" pitchFamily="34" charset="0"/>
                </a:rPr>
                <a:t>2</a:t>
              </a:r>
            </a:p>
          </p:txBody>
        </p:sp>
      </p:grpSp>
      <p:grpSp>
        <p:nvGrpSpPr>
          <p:cNvPr id="6" name="Group 5">
            <a:extLst>
              <a:ext uri="{FF2B5EF4-FFF2-40B4-BE49-F238E27FC236}">
                <a16:creationId xmlns:a16="http://schemas.microsoft.com/office/drawing/2014/main" id="{306BB074-F775-4794-BFC0-0AA8175DA236}"/>
              </a:ext>
            </a:extLst>
          </p:cNvPr>
          <p:cNvGrpSpPr/>
          <p:nvPr/>
        </p:nvGrpSpPr>
        <p:grpSpPr>
          <a:xfrm>
            <a:off x="10203526" y="2314402"/>
            <a:ext cx="1554573" cy="1554573"/>
            <a:chOff x="10203526" y="2314402"/>
            <a:chExt cx="1554573" cy="1554573"/>
          </a:xfrm>
        </p:grpSpPr>
        <p:pic>
          <p:nvPicPr>
            <p:cNvPr id="2056" name="Picture 8" descr="magnifying glass on white table">
              <a:extLst>
                <a:ext uri="{FF2B5EF4-FFF2-40B4-BE49-F238E27FC236}">
                  <a16:creationId xmlns:a16="http://schemas.microsoft.com/office/drawing/2014/main" id="{A6AD597E-D4BF-4BC8-9885-3CC25FD149DC}"/>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10203526" y="2314402"/>
              <a:ext cx="1554573" cy="1554573"/>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BA3C8CFF-18B7-4712-A626-7329D1048FE7}"/>
                </a:ext>
              </a:extLst>
            </p:cNvPr>
            <p:cNvSpPr txBox="1"/>
            <p:nvPr/>
          </p:nvSpPr>
          <p:spPr>
            <a:xfrm>
              <a:off x="10636807" y="2506914"/>
              <a:ext cx="688009" cy="1169551"/>
            </a:xfrm>
            <a:prstGeom prst="rect">
              <a:avLst/>
            </a:prstGeom>
            <a:noFill/>
          </p:spPr>
          <p:txBody>
            <a:bodyPr wrap="none" rtlCol="0">
              <a:spAutoFit/>
            </a:bodyPr>
            <a:lstStyle/>
            <a:p>
              <a:r>
                <a:rPr lang="en-GB" sz="7000" b="1" dirty="0">
                  <a:ln>
                    <a:solidFill>
                      <a:sysClr val="windowText" lastClr="000000"/>
                    </a:solidFill>
                  </a:ln>
                  <a:solidFill>
                    <a:schemeClr val="bg1"/>
                  </a:solidFill>
                  <a:latin typeface="Century Gothic" panose="020B0502020202020204" pitchFamily="34" charset="0"/>
                </a:rPr>
                <a:t>3</a:t>
              </a:r>
            </a:p>
          </p:txBody>
        </p:sp>
      </p:grpSp>
      <p:grpSp>
        <p:nvGrpSpPr>
          <p:cNvPr id="7" name="Group 6">
            <a:extLst>
              <a:ext uri="{FF2B5EF4-FFF2-40B4-BE49-F238E27FC236}">
                <a16:creationId xmlns:a16="http://schemas.microsoft.com/office/drawing/2014/main" id="{68A78B45-3A6B-4D26-ADC2-DFAFDD5C4A7A}"/>
              </a:ext>
            </a:extLst>
          </p:cNvPr>
          <p:cNvGrpSpPr/>
          <p:nvPr/>
        </p:nvGrpSpPr>
        <p:grpSpPr>
          <a:xfrm>
            <a:off x="428219" y="4067231"/>
            <a:ext cx="1554572" cy="1554572"/>
            <a:chOff x="428219" y="4067231"/>
            <a:chExt cx="1554572" cy="1554572"/>
          </a:xfrm>
        </p:grpSpPr>
        <p:pic>
          <p:nvPicPr>
            <p:cNvPr id="55" name="Picture 10" descr="pink and gold glitter nail polish">
              <a:extLst>
                <a:ext uri="{FF2B5EF4-FFF2-40B4-BE49-F238E27FC236}">
                  <a16:creationId xmlns:a16="http://schemas.microsoft.com/office/drawing/2014/main" id="{C8F172F6-6CA0-4E37-9F0C-4CFB46A2BF66}"/>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428219" y="4067231"/>
              <a:ext cx="1554572" cy="1554572"/>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6" name="TextBox 55">
              <a:extLst>
                <a:ext uri="{FF2B5EF4-FFF2-40B4-BE49-F238E27FC236}">
                  <a16:creationId xmlns:a16="http://schemas.microsoft.com/office/drawing/2014/main" id="{6D902E5F-F5B7-4A4F-B66D-FC7B8043AFFF}"/>
                </a:ext>
              </a:extLst>
            </p:cNvPr>
            <p:cNvSpPr txBox="1"/>
            <p:nvPr/>
          </p:nvSpPr>
          <p:spPr>
            <a:xfrm>
              <a:off x="867183" y="4265070"/>
              <a:ext cx="688009" cy="1169551"/>
            </a:xfrm>
            <a:prstGeom prst="rect">
              <a:avLst/>
            </a:prstGeom>
            <a:noFill/>
          </p:spPr>
          <p:txBody>
            <a:bodyPr wrap="none" rtlCol="0">
              <a:spAutoFit/>
            </a:bodyPr>
            <a:lstStyle/>
            <a:p>
              <a:r>
                <a:rPr lang="en-GB" sz="7000" b="1" dirty="0">
                  <a:ln>
                    <a:solidFill>
                      <a:sysClr val="windowText" lastClr="000000"/>
                    </a:solidFill>
                  </a:ln>
                  <a:solidFill>
                    <a:schemeClr val="bg1"/>
                  </a:solidFill>
                  <a:latin typeface="Century Gothic" panose="020B0502020202020204" pitchFamily="34" charset="0"/>
                </a:rPr>
                <a:t>4</a:t>
              </a:r>
            </a:p>
          </p:txBody>
        </p:sp>
      </p:grpSp>
    </p:spTree>
    <p:extLst>
      <p:ext uri="{BB962C8B-B14F-4D97-AF65-F5344CB8AC3E}">
        <p14:creationId xmlns:p14="http://schemas.microsoft.com/office/powerpoint/2010/main" val="390708621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500"/>
                                        <p:tgtEl>
                                          <p:spTgt spid="4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9" grpId="0" animBg="1"/>
      <p:bldP spid="44" grpId="0" animBg="1"/>
      <p:bldP spid="48"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3">
            <a:extLst>
              <a:ext uri="{FF2B5EF4-FFF2-40B4-BE49-F238E27FC236}">
                <a16:creationId xmlns:a16="http://schemas.microsoft.com/office/drawing/2014/main" id="{E3F3DB44-C0B9-421C-9B5D-B6DC879F5B3A}"/>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6" name="Title 1">
            <a:extLst>
              <a:ext uri="{FF2B5EF4-FFF2-40B4-BE49-F238E27FC236}">
                <a16:creationId xmlns:a16="http://schemas.microsoft.com/office/drawing/2014/main" id="{9795BE38-3ADB-48F8-8A06-32EDAED1D826}"/>
              </a:ext>
            </a:extLst>
          </p:cNvPr>
          <p:cNvSpPr>
            <a:spLocks noGrp="1"/>
          </p:cNvSpPr>
          <p:nvPr>
            <p:ph type="ctrTitle"/>
          </p:nvPr>
        </p:nvSpPr>
        <p:spPr>
          <a:xfrm>
            <a:off x="506627" y="2868197"/>
            <a:ext cx="10161373" cy="1121605"/>
          </a:xfrm>
        </p:spPr>
        <p:txBody>
          <a:bodyPr anchor="ctr"/>
          <a:lstStyle/>
          <a:p>
            <a:r>
              <a:rPr lang="en-US" sz="7000" dirty="0">
                <a:latin typeface="Century Gothic" panose="020B0502020202020204" pitchFamily="34" charset="0"/>
              </a:rPr>
              <a:t>Thank you!</a:t>
            </a:r>
          </a:p>
        </p:txBody>
      </p:sp>
      <p:pic>
        <p:nvPicPr>
          <p:cNvPr id="5" name="Picture 2">
            <a:extLst>
              <a:ext uri="{FF2B5EF4-FFF2-40B4-BE49-F238E27FC236}">
                <a16:creationId xmlns:a16="http://schemas.microsoft.com/office/drawing/2014/main" id="{28C5D2A3-D3C2-4EDF-9BCF-59DF0FEC1FE7}"/>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429590" y="6084620"/>
            <a:ext cx="1332820" cy="539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52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114">
            <a:extLst>
              <a:ext uri="{FF2B5EF4-FFF2-40B4-BE49-F238E27FC236}">
                <a16:creationId xmlns:a16="http://schemas.microsoft.com/office/drawing/2014/main" id="{9AC6F5A2-7821-4507-A729-8D30CEAAF750}"/>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solidFill>
                  <a:schemeClr val="bg1"/>
                </a:solidFill>
                <a:latin typeface="Century Gothic" panose="020B0502020202020204" pitchFamily="34" charset="0"/>
                <a:ea typeface="Helvetica Neue" panose="02000503000000020004" pitchFamily="2" charset="0"/>
                <a:cs typeface="Arial" panose="020B0604020202020204" pitchFamily="34" charset="0"/>
                <a:sym typeface="Lato"/>
              </a:rPr>
              <a:t>Learning objectives for today</a:t>
            </a:r>
          </a:p>
        </p:txBody>
      </p:sp>
      <p:pic>
        <p:nvPicPr>
          <p:cNvPr id="17" name="Picture 2" descr="New Career Development Framework">
            <a:extLst>
              <a:ext uri="{FF2B5EF4-FFF2-40B4-BE49-F238E27FC236}">
                <a16:creationId xmlns:a16="http://schemas.microsoft.com/office/drawing/2014/main" id="{7B6AEB0C-A764-4BBD-A9F0-65A781C862F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13624" y="2241872"/>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4" descr="New Career Development Framework">
            <a:extLst>
              <a:ext uri="{FF2B5EF4-FFF2-40B4-BE49-F238E27FC236}">
                <a16:creationId xmlns:a16="http://schemas.microsoft.com/office/drawing/2014/main" id="{4466AD57-51EE-45F9-9F0E-999587FBDBE2}"/>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13624" y="4339066"/>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6" descr="New Career Development Framework">
            <a:extLst>
              <a:ext uri="{FF2B5EF4-FFF2-40B4-BE49-F238E27FC236}">
                <a16:creationId xmlns:a16="http://schemas.microsoft.com/office/drawing/2014/main" id="{F64ED657-3202-47E4-B5AA-906B07CA6C58}"/>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613624" y="843742"/>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2" name="Picture 8" descr="New Career Development Framework">
            <a:extLst>
              <a:ext uri="{FF2B5EF4-FFF2-40B4-BE49-F238E27FC236}">
                <a16:creationId xmlns:a16="http://schemas.microsoft.com/office/drawing/2014/main" id="{12E4A925-1806-497B-871B-0194B6520E3E}"/>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08641" y="3640002"/>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3" name="Picture 10" descr="New Career Development Framework">
            <a:extLst>
              <a:ext uri="{FF2B5EF4-FFF2-40B4-BE49-F238E27FC236}">
                <a16:creationId xmlns:a16="http://schemas.microsoft.com/office/drawing/2014/main" id="{C642AFEE-3EC5-4A9C-8930-59157889D996}"/>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18796" y="2940937"/>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4" name="Picture 12" descr="New Career Development Framework">
            <a:extLst>
              <a:ext uri="{FF2B5EF4-FFF2-40B4-BE49-F238E27FC236}">
                <a16:creationId xmlns:a16="http://schemas.microsoft.com/office/drawing/2014/main" id="{49136B0A-B44E-4198-AD47-C201B08FC010}"/>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613624" y="1542807"/>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TextBox 13">
            <a:extLst>
              <a:ext uri="{FF2B5EF4-FFF2-40B4-BE49-F238E27FC236}">
                <a16:creationId xmlns:a16="http://schemas.microsoft.com/office/drawing/2014/main" id="{EAA78CC0-A2BD-4FA7-85C2-7B9D8EBA6191}"/>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41" name="TextBox 40">
            <a:extLst>
              <a:ext uri="{FF2B5EF4-FFF2-40B4-BE49-F238E27FC236}">
                <a16:creationId xmlns:a16="http://schemas.microsoft.com/office/drawing/2014/main" id="{9F720C44-40B1-4174-A64E-45D5A46BDE79}"/>
              </a:ext>
            </a:extLst>
          </p:cNvPr>
          <p:cNvSpPr txBox="1"/>
          <p:nvPr/>
        </p:nvSpPr>
        <p:spPr>
          <a:xfrm>
            <a:off x="1553632" y="948013"/>
            <a:ext cx="10019572" cy="369332"/>
          </a:xfrm>
          <a:prstGeom prst="rect">
            <a:avLst/>
          </a:prstGeom>
          <a:noFill/>
        </p:spPr>
        <p:txBody>
          <a:bodyPr wrap="square" rtlCol="0">
            <a:spAutoFit/>
          </a:bodyPr>
          <a:lstStyle/>
          <a:p>
            <a:r>
              <a:rPr lang="en-GB" dirty="0">
                <a:solidFill>
                  <a:schemeClr val="bg1"/>
                </a:solidFill>
                <a:latin typeface="Century Gothic" panose="020B0502020202020204" pitchFamily="34" charset="0"/>
              </a:rPr>
              <a:t>Recognising the value of challenging yourself and trying new things.  </a:t>
            </a:r>
          </a:p>
        </p:txBody>
      </p:sp>
      <p:sp>
        <p:nvSpPr>
          <p:cNvPr id="42" name="TextBox 41">
            <a:extLst>
              <a:ext uri="{FF2B5EF4-FFF2-40B4-BE49-F238E27FC236}">
                <a16:creationId xmlns:a16="http://schemas.microsoft.com/office/drawing/2014/main" id="{A069788F-A031-4787-8452-7CDE81F2E5D5}"/>
              </a:ext>
            </a:extLst>
          </p:cNvPr>
          <p:cNvSpPr txBox="1"/>
          <p:nvPr/>
        </p:nvSpPr>
        <p:spPr>
          <a:xfrm>
            <a:off x="1553631" y="1507729"/>
            <a:ext cx="9787477" cy="646331"/>
          </a:xfrm>
          <a:prstGeom prst="rect">
            <a:avLst/>
          </a:prstGeom>
          <a:noFill/>
        </p:spPr>
        <p:txBody>
          <a:bodyPr wrap="square" rtlCol="0">
            <a:spAutoFit/>
          </a:bodyPr>
          <a:lstStyle/>
          <a:p>
            <a:r>
              <a:rPr lang="en-GB" dirty="0">
                <a:solidFill>
                  <a:schemeClr val="bg1"/>
                </a:solidFill>
                <a:latin typeface="Century Gothic" panose="020B0502020202020204" pitchFamily="34" charset="0"/>
              </a:rPr>
              <a:t>Researching how recruitment and selection processes work and what you need to do to succeed in them.  </a:t>
            </a:r>
          </a:p>
        </p:txBody>
      </p:sp>
      <p:sp>
        <p:nvSpPr>
          <p:cNvPr id="43" name="TextBox 42">
            <a:extLst>
              <a:ext uri="{FF2B5EF4-FFF2-40B4-BE49-F238E27FC236}">
                <a16:creationId xmlns:a16="http://schemas.microsoft.com/office/drawing/2014/main" id="{4AD6F502-CFA0-4C44-B622-1CB08AE04382}"/>
              </a:ext>
            </a:extLst>
          </p:cNvPr>
          <p:cNvSpPr txBox="1"/>
          <p:nvPr/>
        </p:nvSpPr>
        <p:spPr>
          <a:xfrm>
            <a:off x="1553631" y="2202897"/>
            <a:ext cx="9787477" cy="646331"/>
          </a:xfrm>
          <a:prstGeom prst="rect">
            <a:avLst/>
          </a:prstGeom>
          <a:noFill/>
        </p:spPr>
        <p:txBody>
          <a:bodyPr wrap="square" rtlCol="0">
            <a:spAutoFit/>
          </a:bodyPr>
          <a:lstStyle/>
          <a:p>
            <a:r>
              <a:rPr lang="en-GB" dirty="0">
                <a:solidFill>
                  <a:schemeClr val="bg1"/>
                </a:solidFill>
                <a:latin typeface="Century Gothic" panose="020B0502020202020204" pitchFamily="34" charset="0"/>
              </a:rPr>
              <a:t>Taking steps to achieve in your GSCEs and make a decision about your post-16 pathway.</a:t>
            </a:r>
          </a:p>
        </p:txBody>
      </p:sp>
      <p:sp>
        <p:nvSpPr>
          <p:cNvPr id="44" name="TextBox 43">
            <a:extLst>
              <a:ext uri="{FF2B5EF4-FFF2-40B4-BE49-F238E27FC236}">
                <a16:creationId xmlns:a16="http://schemas.microsoft.com/office/drawing/2014/main" id="{D6812611-DA27-4AFA-996E-4BCC8F6812AE}"/>
              </a:ext>
            </a:extLst>
          </p:cNvPr>
          <p:cNvSpPr txBox="1"/>
          <p:nvPr/>
        </p:nvSpPr>
        <p:spPr>
          <a:xfrm>
            <a:off x="1553631" y="2907898"/>
            <a:ext cx="9787477" cy="646331"/>
          </a:xfrm>
          <a:prstGeom prst="rect">
            <a:avLst/>
          </a:prstGeom>
          <a:noFill/>
        </p:spPr>
        <p:txBody>
          <a:bodyPr wrap="square" rtlCol="0">
            <a:spAutoFit/>
          </a:bodyPr>
          <a:lstStyle/>
          <a:p>
            <a:r>
              <a:rPr lang="en-GB" dirty="0">
                <a:solidFill>
                  <a:schemeClr val="bg1"/>
                </a:solidFill>
                <a:latin typeface="Century Gothic" panose="020B0502020202020204" pitchFamily="34" charset="0"/>
              </a:rPr>
              <a:t>Being able to reflect on and change your career ideas and the strategies that you are pursuing to achieve them.</a:t>
            </a:r>
          </a:p>
        </p:txBody>
      </p:sp>
      <p:sp>
        <p:nvSpPr>
          <p:cNvPr id="45" name="TextBox 44">
            <a:extLst>
              <a:ext uri="{FF2B5EF4-FFF2-40B4-BE49-F238E27FC236}">
                <a16:creationId xmlns:a16="http://schemas.microsoft.com/office/drawing/2014/main" id="{876B4AC5-B253-40B0-B8C8-DD2F9674663C}"/>
              </a:ext>
            </a:extLst>
          </p:cNvPr>
          <p:cNvSpPr txBox="1"/>
          <p:nvPr/>
        </p:nvSpPr>
        <p:spPr>
          <a:xfrm>
            <a:off x="1553632" y="3612899"/>
            <a:ext cx="9787477" cy="646331"/>
          </a:xfrm>
          <a:prstGeom prst="rect">
            <a:avLst/>
          </a:prstGeom>
          <a:noFill/>
        </p:spPr>
        <p:txBody>
          <a:bodyPr wrap="square" rtlCol="0">
            <a:spAutoFit/>
          </a:bodyPr>
          <a:lstStyle/>
          <a:p>
            <a:r>
              <a:rPr lang="en-GB" dirty="0">
                <a:solidFill>
                  <a:schemeClr val="bg1"/>
                </a:solidFill>
                <a:latin typeface="Century Gothic" panose="020B0502020202020204" pitchFamily="34" charset="0"/>
              </a:rPr>
              <a:t>Identifying what you can do, individually and with others, to challenge prejudice, stereotyping and discrimination in learning and workplaces.  </a:t>
            </a:r>
          </a:p>
        </p:txBody>
      </p:sp>
      <p:sp>
        <p:nvSpPr>
          <p:cNvPr id="46" name="TextBox 45">
            <a:extLst>
              <a:ext uri="{FF2B5EF4-FFF2-40B4-BE49-F238E27FC236}">
                <a16:creationId xmlns:a16="http://schemas.microsoft.com/office/drawing/2014/main" id="{24F3757B-12E1-47F9-A987-BFA4529980FB}"/>
              </a:ext>
            </a:extLst>
          </p:cNvPr>
          <p:cNvSpPr txBox="1"/>
          <p:nvPr/>
        </p:nvSpPr>
        <p:spPr>
          <a:xfrm>
            <a:off x="1553631" y="4449614"/>
            <a:ext cx="9787476" cy="369332"/>
          </a:xfrm>
          <a:prstGeom prst="rect">
            <a:avLst/>
          </a:prstGeom>
          <a:noFill/>
        </p:spPr>
        <p:txBody>
          <a:bodyPr wrap="square" rtlCol="0">
            <a:spAutoFit/>
          </a:bodyPr>
          <a:lstStyle/>
          <a:p>
            <a:r>
              <a:rPr lang="en-GB" dirty="0">
                <a:solidFill>
                  <a:schemeClr val="bg1"/>
                </a:solidFill>
                <a:latin typeface="Century Gothic" panose="020B0502020202020204" pitchFamily="34" charset="0"/>
              </a:rPr>
              <a:t>Exploring local and national labour market trends.  </a:t>
            </a:r>
          </a:p>
        </p:txBody>
      </p:sp>
    </p:spTree>
    <p:extLst>
      <p:ext uri="{BB962C8B-B14F-4D97-AF65-F5344CB8AC3E}">
        <p14:creationId xmlns:p14="http://schemas.microsoft.com/office/powerpoint/2010/main" val="185992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14">
            <a:extLst>
              <a:ext uri="{FF2B5EF4-FFF2-40B4-BE49-F238E27FC236}">
                <a16:creationId xmlns:a16="http://schemas.microsoft.com/office/drawing/2014/main" id="{7D7CD491-4AB0-47CC-96F7-8EE27D03A4E1}"/>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solidFill>
                  <a:schemeClr val="bg1"/>
                </a:solidFill>
                <a:latin typeface="Century Gothic" panose="020B0502020202020204" pitchFamily="34" charset="0"/>
                <a:ea typeface="Helvetica Neue" panose="02000503000000020004" pitchFamily="2" charset="0"/>
                <a:cs typeface="Arial" panose="020B0604020202020204" pitchFamily="34" charset="0"/>
                <a:sym typeface="Lato"/>
              </a:rPr>
              <a:t>Keywords</a:t>
            </a:r>
          </a:p>
        </p:txBody>
      </p:sp>
      <p:sp>
        <p:nvSpPr>
          <p:cNvPr id="9" name="TextBox 13">
            <a:extLst>
              <a:ext uri="{FF2B5EF4-FFF2-40B4-BE49-F238E27FC236}">
                <a16:creationId xmlns:a16="http://schemas.microsoft.com/office/drawing/2014/main" id="{EAA78CC0-A2BD-4FA7-85C2-7B9D8EBA6191}"/>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6" name="Shape 114">
            <a:extLst>
              <a:ext uri="{FF2B5EF4-FFF2-40B4-BE49-F238E27FC236}">
                <a16:creationId xmlns:a16="http://schemas.microsoft.com/office/drawing/2014/main" id="{5BA1EF50-B5A0-4408-9831-D7B6DAAD363C}"/>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solidFill>
                  <a:schemeClr val="bg1"/>
                </a:solidFill>
                <a:latin typeface="Century Gothic" panose="020B0502020202020204" pitchFamily="34" charset="0"/>
                <a:ea typeface="Helvetica Neue" panose="02000503000000020004" pitchFamily="2" charset="0"/>
                <a:cs typeface="Arial" panose="020B0604020202020204" pitchFamily="34" charset="0"/>
                <a:sym typeface="Lato"/>
              </a:rPr>
              <a:t>Keywords</a:t>
            </a:r>
          </a:p>
        </p:txBody>
      </p:sp>
      <p:sp>
        <p:nvSpPr>
          <p:cNvPr id="7" name="TextBox 6">
            <a:extLst>
              <a:ext uri="{FF2B5EF4-FFF2-40B4-BE49-F238E27FC236}">
                <a16:creationId xmlns:a16="http://schemas.microsoft.com/office/drawing/2014/main" id="{1EF625DB-7CFF-47AC-A18E-2D2F62DAFF83}"/>
              </a:ext>
            </a:extLst>
          </p:cNvPr>
          <p:cNvSpPr txBox="1"/>
          <p:nvPr/>
        </p:nvSpPr>
        <p:spPr>
          <a:xfrm>
            <a:off x="612314" y="790541"/>
            <a:ext cx="10092309" cy="646331"/>
          </a:xfrm>
          <a:prstGeom prst="rect">
            <a:avLst/>
          </a:prstGeom>
          <a:noFill/>
        </p:spPr>
        <p:txBody>
          <a:bodyPr wrap="square" rtlCol="0">
            <a:spAutoFit/>
          </a:bodyPr>
          <a:lstStyle/>
          <a:p>
            <a:r>
              <a:rPr lang="en-GB" b="1" dirty="0">
                <a:solidFill>
                  <a:schemeClr val="bg1"/>
                </a:solidFill>
                <a:latin typeface="Century Gothic" panose="020B0502020202020204" pitchFamily="34" charset="0"/>
              </a:rPr>
              <a:t>Labour Market Information (LMI):</a:t>
            </a:r>
            <a:r>
              <a:rPr lang="en-GB" dirty="0">
                <a:solidFill>
                  <a:schemeClr val="bg1"/>
                </a:solidFill>
                <a:latin typeface="Century Gothic" panose="020B0502020202020204" pitchFamily="34" charset="0"/>
              </a:rPr>
              <a:t> Information about the jobs and careers available in a geographical area. </a:t>
            </a:r>
          </a:p>
        </p:txBody>
      </p:sp>
      <p:sp>
        <p:nvSpPr>
          <p:cNvPr id="8" name="TextBox 7">
            <a:extLst>
              <a:ext uri="{FF2B5EF4-FFF2-40B4-BE49-F238E27FC236}">
                <a16:creationId xmlns:a16="http://schemas.microsoft.com/office/drawing/2014/main" id="{96318701-8D73-4135-B6AA-3F54A20E8B19}"/>
              </a:ext>
            </a:extLst>
          </p:cNvPr>
          <p:cNvSpPr txBox="1"/>
          <p:nvPr/>
        </p:nvSpPr>
        <p:spPr>
          <a:xfrm>
            <a:off x="612314" y="1477328"/>
            <a:ext cx="9858529"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Sector:</a:t>
            </a:r>
            <a:r>
              <a:rPr lang="en-GB" dirty="0">
                <a:solidFill>
                  <a:schemeClr val="bg1"/>
                </a:solidFill>
                <a:latin typeface="Century Gothic" panose="020B0502020202020204" pitchFamily="34" charset="0"/>
              </a:rPr>
              <a:t> The areas into which the economic activity of a country is divided.</a:t>
            </a:r>
          </a:p>
        </p:txBody>
      </p:sp>
      <p:sp>
        <p:nvSpPr>
          <p:cNvPr id="11" name="TextBox 10">
            <a:extLst>
              <a:ext uri="{FF2B5EF4-FFF2-40B4-BE49-F238E27FC236}">
                <a16:creationId xmlns:a16="http://schemas.microsoft.com/office/drawing/2014/main" id="{F84ECEC8-8A9B-4648-B4CF-0C673B8763A6}"/>
              </a:ext>
            </a:extLst>
          </p:cNvPr>
          <p:cNvSpPr txBox="1"/>
          <p:nvPr/>
        </p:nvSpPr>
        <p:spPr>
          <a:xfrm>
            <a:off x="612314" y="1887116"/>
            <a:ext cx="9858529"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Employability: </a:t>
            </a:r>
            <a:r>
              <a:rPr lang="en-GB" dirty="0">
                <a:solidFill>
                  <a:schemeClr val="bg1"/>
                </a:solidFill>
                <a:latin typeface="Century Gothic" panose="020B0502020202020204" pitchFamily="34" charset="0"/>
              </a:rPr>
              <a:t>Having the skills and abilities needed to have a job or career. </a:t>
            </a:r>
          </a:p>
        </p:txBody>
      </p:sp>
      <p:sp>
        <p:nvSpPr>
          <p:cNvPr id="12" name="TextBox 11">
            <a:extLst>
              <a:ext uri="{FF2B5EF4-FFF2-40B4-BE49-F238E27FC236}">
                <a16:creationId xmlns:a16="http://schemas.microsoft.com/office/drawing/2014/main" id="{98E9F7BF-9CCD-4A3A-9B0A-560261257AA0}"/>
              </a:ext>
            </a:extLst>
          </p:cNvPr>
          <p:cNvSpPr txBox="1"/>
          <p:nvPr/>
        </p:nvSpPr>
        <p:spPr>
          <a:xfrm>
            <a:off x="612312" y="2296904"/>
            <a:ext cx="9858529" cy="369332"/>
          </a:xfrm>
          <a:prstGeom prst="rect">
            <a:avLst/>
          </a:prstGeom>
          <a:noFill/>
        </p:spPr>
        <p:txBody>
          <a:bodyPr wrap="square" rtlCol="0">
            <a:spAutoFit/>
          </a:bodyPr>
          <a:lstStyle/>
          <a:p>
            <a:r>
              <a:rPr lang="en-GB" b="1" dirty="0">
                <a:solidFill>
                  <a:schemeClr val="bg1"/>
                </a:solidFill>
                <a:latin typeface="Century Gothic" panose="020B0502020202020204" pitchFamily="34" charset="0"/>
              </a:rPr>
              <a:t>Career:</a:t>
            </a:r>
            <a:r>
              <a:rPr lang="en-GB" dirty="0">
                <a:solidFill>
                  <a:schemeClr val="bg1"/>
                </a:solidFill>
                <a:latin typeface="Century Gothic" panose="020B0502020202020204" pitchFamily="34" charset="0"/>
              </a:rPr>
              <a:t> The job or series of jobs that you do during your working life.</a:t>
            </a:r>
          </a:p>
        </p:txBody>
      </p:sp>
      <p:sp>
        <p:nvSpPr>
          <p:cNvPr id="13" name="TextBox 12">
            <a:extLst>
              <a:ext uri="{FF2B5EF4-FFF2-40B4-BE49-F238E27FC236}">
                <a16:creationId xmlns:a16="http://schemas.microsoft.com/office/drawing/2014/main" id="{14A56CA5-2E3D-4064-8C33-D419916C488B}"/>
              </a:ext>
            </a:extLst>
          </p:cNvPr>
          <p:cNvSpPr txBox="1"/>
          <p:nvPr/>
        </p:nvSpPr>
        <p:spPr>
          <a:xfrm>
            <a:off x="617956" y="2706692"/>
            <a:ext cx="9858529" cy="646331"/>
          </a:xfrm>
          <a:prstGeom prst="rect">
            <a:avLst/>
          </a:prstGeom>
          <a:noFill/>
        </p:spPr>
        <p:txBody>
          <a:bodyPr wrap="square" rtlCol="0">
            <a:spAutoFit/>
          </a:bodyPr>
          <a:lstStyle/>
          <a:p>
            <a:r>
              <a:rPr lang="en-GB" sz="1800" b="1" dirty="0">
                <a:solidFill>
                  <a:schemeClr val="bg1"/>
                </a:solidFill>
                <a:latin typeface="Century Gothic" panose="020B0502020202020204" pitchFamily="34" charset="0"/>
                <a:ea typeface="Helvetica Neue" panose="02000503000000020004" pitchFamily="2" charset="0"/>
                <a:cs typeface="Arial" panose="020B0604020202020204" pitchFamily="34" charset="0"/>
                <a:sym typeface="Lato"/>
              </a:rPr>
              <a:t>Prejudice: </a:t>
            </a:r>
            <a:r>
              <a:rPr lang="en-GB" sz="1800" dirty="0">
                <a:solidFill>
                  <a:schemeClr val="bg1"/>
                </a:solidFill>
                <a:latin typeface="Century Gothic" panose="020B0502020202020204" pitchFamily="34" charset="0"/>
                <a:ea typeface="Helvetica Neue" panose="02000503000000020004" pitchFamily="2" charset="0"/>
                <a:cs typeface="Arial" panose="020B0604020202020204" pitchFamily="34" charset="0"/>
                <a:sym typeface="Lato"/>
              </a:rPr>
              <a:t>An unfair and unreasonable opinion or feeling, especially when formed without enough thought or knowledge.</a:t>
            </a:r>
          </a:p>
        </p:txBody>
      </p:sp>
      <p:sp>
        <p:nvSpPr>
          <p:cNvPr id="14" name="TextBox 13">
            <a:extLst>
              <a:ext uri="{FF2B5EF4-FFF2-40B4-BE49-F238E27FC236}">
                <a16:creationId xmlns:a16="http://schemas.microsoft.com/office/drawing/2014/main" id="{20986C38-4A2E-4629-9DCF-634461C04F2A}"/>
              </a:ext>
            </a:extLst>
          </p:cNvPr>
          <p:cNvSpPr txBox="1"/>
          <p:nvPr/>
        </p:nvSpPr>
        <p:spPr>
          <a:xfrm>
            <a:off x="617954" y="3393479"/>
            <a:ext cx="9858529" cy="646331"/>
          </a:xfrm>
          <a:prstGeom prst="rect">
            <a:avLst/>
          </a:prstGeom>
          <a:noFill/>
        </p:spPr>
        <p:txBody>
          <a:bodyPr wrap="square" rtlCol="0">
            <a:spAutoFit/>
          </a:bodyPr>
          <a:lstStyle/>
          <a:p>
            <a:r>
              <a:rPr lang="en-GB" sz="1800" b="1" dirty="0">
                <a:solidFill>
                  <a:schemeClr val="bg1"/>
                </a:solidFill>
                <a:latin typeface="Century Gothic" panose="020B0502020202020204" pitchFamily="34" charset="0"/>
                <a:ea typeface="Helvetica Neue" panose="02000503000000020004" pitchFamily="2" charset="0"/>
                <a:cs typeface="Arial" panose="020B0604020202020204" pitchFamily="34" charset="0"/>
                <a:sym typeface="Lato"/>
              </a:rPr>
              <a:t>Stereotype: </a:t>
            </a:r>
            <a:r>
              <a:rPr lang="en-GB" sz="1800" dirty="0">
                <a:solidFill>
                  <a:schemeClr val="bg1"/>
                </a:solidFill>
                <a:latin typeface="Century Gothic" panose="020B0502020202020204" pitchFamily="34" charset="0"/>
                <a:ea typeface="Helvetica Neue" panose="02000503000000020004" pitchFamily="2" charset="0"/>
                <a:cs typeface="Arial" panose="020B0604020202020204" pitchFamily="34" charset="0"/>
                <a:sym typeface="Lato"/>
              </a:rPr>
              <a:t>A set idea that people have about what someone or something is like, especially an idea that is wrong.</a:t>
            </a:r>
          </a:p>
        </p:txBody>
      </p:sp>
      <p:sp>
        <p:nvSpPr>
          <p:cNvPr id="17" name="TextBox 16">
            <a:extLst>
              <a:ext uri="{FF2B5EF4-FFF2-40B4-BE49-F238E27FC236}">
                <a16:creationId xmlns:a16="http://schemas.microsoft.com/office/drawing/2014/main" id="{76B03E8D-093D-4316-9F65-B9C2ED3F31BD}"/>
              </a:ext>
            </a:extLst>
          </p:cNvPr>
          <p:cNvSpPr txBox="1"/>
          <p:nvPr/>
        </p:nvSpPr>
        <p:spPr>
          <a:xfrm>
            <a:off x="615135" y="4080268"/>
            <a:ext cx="9858529" cy="923330"/>
          </a:xfrm>
          <a:prstGeom prst="rect">
            <a:avLst/>
          </a:prstGeom>
          <a:noFill/>
        </p:spPr>
        <p:txBody>
          <a:bodyPr wrap="square" rtlCol="0">
            <a:spAutoFit/>
          </a:bodyPr>
          <a:lstStyle/>
          <a:p>
            <a:r>
              <a:rPr lang="en-GB" sz="1800" b="1" dirty="0">
                <a:solidFill>
                  <a:schemeClr val="bg1"/>
                </a:solidFill>
                <a:latin typeface="Century Gothic" panose="020B0502020202020204" pitchFamily="34" charset="0"/>
                <a:ea typeface="Helvetica Neue" panose="02000503000000020004" pitchFamily="2" charset="0"/>
                <a:cs typeface="Arial" panose="020B0604020202020204" pitchFamily="34" charset="0"/>
                <a:sym typeface="Lato"/>
              </a:rPr>
              <a:t>Discrimination: </a:t>
            </a:r>
            <a:r>
              <a:rPr lang="en-GB" sz="1800" dirty="0">
                <a:solidFill>
                  <a:schemeClr val="bg1"/>
                </a:solidFill>
                <a:latin typeface="Century Gothic" panose="020B0502020202020204" pitchFamily="34" charset="0"/>
                <a:ea typeface="Helvetica Neue" panose="02000503000000020004" pitchFamily="2" charset="0"/>
                <a:cs typeface="Arial" panose="020B0604020202020204" pitchFamily="34" charset="0"/>
                <a:sym typeface="Lato"/>
              </a:rPr>
              <a:t>Treating a person or particular group of people differently, especially in a worse way from the way in which you treat other people, because of their skin colour, sex, sexuality, etc.</a:t>
            </a:r>
          </a:p>
        </p:txBody>
      </p:sp>
    </p:spTree>
    <p:extLst>
      <p:ext uri="{BB962C8B-B14F-4D97-AF65-F5344CB8AC3E}">
        <p14:creationId xmlns:p14="http://schemas.microsoft.com/office/powerpoint/2010/main" val="264613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629606F3-BD6C-4846-B311-EA25394786AB}"/>
              </a:ext>
            </a:extLst>
          </p:cNvPr>
          <p:cNvSpPr/>
          <p:nvPr/>
        </p:nvSpPr>
        <p:spPr>
          <a:xfrm>
            <a:off x="1838847" y="2505877"/>
            <a:ext cx="6340511" cy="890677"/>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Class discussion (2-3 mins)</a:t>
            </a:r>
          </a:p>
          <a:p>
            <a:pPr algn="ctr"/>
            <a:r>
              <a:rPr lang="en-GB" sz="1600" dirty="0">
                <a:solidFill>
                  <a:schemeClr val="tx1"/>
                </a:solidFill>
                <a:latin typeface="Century Gothic" panose="020B0502020202020204" pitchFamily="34" charset="0"/>
                <a:cs typeface="Arial" panose="020B0604020202020204" pitchFamily="34" charset="0"/>
              </a:rPr>
              <a:t>How do you think Labour Market Information could help you find a job in your area?</a:t>
            </a:r>
          </a:p>
        </p:txBody>
      </p:sp>
      <p:sp>
        <p:nvSpPr>
          <p:cNvPr id="11" name="Rectangle: Rounded Corners 10">
            <a:extLst>
              <a:ext uri="{FF2B5EF4-FFF2-40B4-BE49-F238E27FC236}">
                <a16:creationId xmlns:a16="http://schemas.microsoft.com/office/drawing/2014/main" id="{F8AD907C-18D2-41E5-B96F-22A6CA859682}"/>
              </a:ext>
            </a:extLst>
          </p:cNvPr>
          <p:cNvSpPr/>
          <p:nvPr/>
        </p:nvSpPr>
        <p:spPr>
          <a:xfrm>
            <a:off x="1842081" y="4748400"/>
            <a:ext cx="6306581" cy="890678"/>
          </a:xfrm>
          <a:prstGeom prst="roundRect">
            <a:avLst/>
          </a:prstGeom>
          <a:solidFill>
            <a:srgbClr val="81DEFF"/>
          </a:solidFill>
          <a:ln w="28575">
            <a:solidFill>
              <a:srgbClr val="49AE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LMI</a:t>
            </a:r>
            <a:r>
              <a:rPr lang="en-GB" sz="1600" dirty="0">
                <a:solidFill>
                  <a:schemeClr val="tx1"/>
                </a:solidFill>
                <a:latin typeface="Century Gothic" panose="020B0502020202020204" pitchFamily="34" charset="0"/>
              </a:rPr>
              <a:t> highlights the </a:t>
            </a:r>
            <a:r>
              <a:rPr lang="en-GB" sz="1600" b="1" dirty="0">
                <a:solidFill>
                  <a:schemeClr val="tx1"/>
                </a:solidFill>
                <a:latin typeface="Century Gothic" panose="020B0502020202020204" pitchFamily="34" charset="0"/>
              </a:rPr>
              <a:t>fantastic career opportunities </a:t>
            </a:r>
            <a:r>
              <a:rPr lang="en-GB" sz="1600" dirty="0">
                <a:solidFill>
                  <a:schemeClr val="tx1"/>
                </a:solidFill>
                <a:latin typeface="Century Gothic" panose="020B0502020202020204" pitchFamily="34" charset="0"/>
              </a:rPr>
              <a:t>available and what existing </a:t>
            </a:r>
            <a:r>
              <a:rPr lang="en-GB" sz="1600" b="1" dirty="0">
                <a:solidFill>
                  <a:schemeClr val="tx1"/>
                </a:solidFill>
                <a:latin typeface="Century Gothic" panose="020B0502020202020204" pitchFamily="34" charset="0"/>
              </a:rPr>
              <a:t>opportunities and growth areas </a:t>
            </a:r>
            <a:r>
              <a:rPr lang="en-GB" sz="1600" dirty="0">
                <a:solidFill>
                  <a:schemeClr val="tx1"/>
                </a:solidFill>
                <a:latin typeface="Century Gothic" panose="020B0502020202020204" pitchFamily="34" charset="0"/>
              </a:rPr>
              <a:t>there are in your region.    </a:t>
            </a:r>
          </a:p>
        </p:txBody>
      </p:sp>
      <p:sp>
        <p:nvSpPr>
          <p:cNvPr id="12" name="Rectangle: Rounded Corners 11">
            <a:extLst>
              <a:ext uri="{FF2B5EF4-FFF2-40B4-BE49-F238E27FC236}">
                <a16:creationId xmlns:a16="http://schemas.microsoft.com/office/drawing/2014/main" id="{D8587812-ADC0-4944-8C91-48EB4C62F7FA}"/>
              </a:ext>
            </a:extLst>
          </p:cNvPr>
          <p:cNvSpPr/>
          <p:nvPr/>
        </p:nvSpPr>
        <p:spPr>
          <a:xfrm>
            <a:off x="1855422" y="3705763"/>
            <a:ext cx="6306580" cy="733429"/>
          </a:xfrm>
          <a:prstGeom prst="roundRect">
            <a:avLst/>
          </a:prstGeom>
          <a:solidFill>
            <a:srgbClr val="0095C8"/>
          </a:solidFill>
          <a:ln w="28575">
            <a:solidFill>
              <a:srgbClr val="0F6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It helps </a:t>
            </a:r>
            <a:r>
              <a:rPr lang="en-GB" sz="1600" b="1" dirty="0">
                <a:solidFill>
                  <a:schemeClr val="tx1"/>
                </a:solidFill>
                <a:latin typeface="Century Gothic" panose="020B0502020202020204" pitchFamily="34" charset="0"/>
              </a:rPr>
              <a:t>decode the world of work</a:t>
            </a:r>
            <a:r>
              <a:rPr lang="en-GB" sz="1600" dirty="0">
                <a:solidFill>
                  <a:schemeClr val="tx1"/>
                </a:solidFill>
                <a:latin typeface="Century Gothic" panose="020B0502020202020204" pitchFamily="34" charset="0"/>
              </a:rPr>
              <a:t> by breaking it down into </a:t>
            </a:r>
            <a:r>
              <a:rPr lang="en-GB" sz="1600" b="1" dirty="0">
                <a:solidFill>
                  <a:schemeClr val="tx1"/>
                </a:solidFill>
                <a:latin typeface="Century Gothic" panose="020B0502020202020204" pitchFamily="34" charset="0"/>
              </a:rPr>
              <a:t>digestible chunks</a:t>
            </a:r>
            <a:r>
              <a:rPr lang="en-GB" sz="1600" dirty="0">
                <a:solidFill>
                  <a:schemeClr val="tx1"/>
                </a:solidFill>
                <a:latin typeface="Century Gothic" panose="020B0502020202020204" pitchFamily="34" charset="0"/>
              </a:rPr>
              <a:t>.</a:t>
            </a:r>
          </a:p>
        </p:txBody>
      </p:sp>
      <p:sp>
        <p:nvSpPr>
          <p:cNvPr id="13" name="Pentagon 20">
            <a:extLst>
              <a:ext uri="{FF2B5EF4-FFF2-40B4-BE49-F238E27FC236}">
                <a16:creationId xmlns:a16="http://schemas.microsoft.com/office/drawing/2014/main" id="{3B248D5B-28E2-41D8-B0C0-6A39C35D4C77}"/>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1</a:t>
            </a:r>
          </a:p>
        </p:txBody>
      </p:sp>
      <p:sp>
        <p:nvSpPr>
          <p:cNvPr id="14" name="Shape 114">
            <a:extLst>
              <a:ext uri="{FF2B5EF4-FFF2-40B4-BE49-F238E27FC236}">
                <a16:creationId xmlns:a16="http://schemas.microsoft.com/office/drawing/2014/main" id="{7FC59AF4-114F-4244-9693-B7F95784A54C}"/>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What is Labour Market Information?</a:t>
            </a:r>
          </a:p>
        </p:txBody>
      </p:sp>
      <p:pic>
        <p:nvPicPr>
          <p:cNvPr id="22" name="Content Placeholder 2">
            <a:extLst>
              <a:ext uri="{FF2B5EF4-FFF2-40B4-BE49-F238E27FC236}">
                <a16:creationId xmlns:a16="http://schemas.microsoft.com/office/drawing/2014/main" id="{38CF778F-02AF-41B0-B220-F7A0C9472CE3}"/>
              </a:ext>
            </a:extLst>
          </p:cNvPr>
          <p:cNvPicPr>
            <a:picLocks noChangeAspect="1"/>
          </p:cNvPicPr>
          <p:nvPr/>
        </p:nvPicPr>
        <p:blipFill>
          <a:blip r:embed="rId3"/>
          <a:stretch>
            <a:fillRect/>
          </a:stretch>
        </p:blipFill>
        <p:spPr>
          <a:xfrm>
            <a:off x="8155994" y="2327661"/>
            <a:ext cx="3543658" cy="3543658"/>
          </a:xfrm>
          <a:prstGeom prst="rect">
            <a:avLst/>
          </a:prstGeom>
          <a:ln>
            <a:noFill/>
          </a:ln>
        </p:spPr>
      </p:pic>
      <p:pic>
        <p:nvPicPr>
          <p:cNvPr id="23" name="Picture 22">
            <a:extLst>
              <a:ext uri="{FF2B5EF4-FFF2-40B4-BE49-F238E27FC236}">
                <a16:creationId xmlns:a16="http://schemas.microsoft.com/office/drawing/2014/main" id="{1E25C33E-7004-48BB-8EA0-70EAAEC11EA9}"/>
              </a:ext>
            </a:extLst>
          </p:cNvPr>
          <p:cNvPicPr>
            <a:picLocks noChangeAspect="1"/>
          </p:cNvPicPr>
          <p:nvPr/>
        </p:nvPicPr>
        <p:blipFill>
          <a:blip r:embed="rId4"/>
          <a:stretch>
            <a:fillRect/>
          </a:stretch>
        </p:blipFill>
        <p:spPr>
          <a:xfrm>
            <a:off x="338120" y="2342720"/>
            <a:ext cx="1249560" cy="3450363"/>
          </a:xfrm>
          <a:prstGeom prst="rect">
            <a:avLst/>
          </a:prstGeom>
        </p:spPr>
      </p:pic>
      <p:sp>
        <p:nvSpPr>
          <p:cNvPr id="16" name="TextBox 13">
            <a:extLst>
              <a:ext uri="{FF2B5EF4-FFF2-40B4-BE49-F238E27FC236}">
                <a16:creationId xmlns:a16="http://schemas.microsoft.com/office/drawing/2014/main" id="{74674B1A-9C84-4DE5-AB84-762732E34188}"/>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18" name="Picture 4" descr="New Career Development Framework">
            <a:extLst>
              <a:ext uri="{FF2B5EF4-FFF2-40B4-BE49-F238E27FC236}">
                <a16:creationId xmlns:a16="http://schemas.microsoft.com/office/drawing/2014/main" id="{470A9C5A-83F4-4F4E-AEE8-8CEE7F02F5DD}"/>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294115" y="87065"/>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sp>
        <p:nvSpPr>
          <p:cNvPr id="17" name="Rectangle: Rounded Corners 16">
            <a:extLst>
              <a:ext uri="{FF2B5EF4-FFF2-40B4-BE49-F238E27FC236}">
                <a16:creationId xmlns:a16="http://schemas.microsoft.com/office/drawing/2014/main" id="{273E680A-6585-4931-AC98-221CDE2BAF90}"/>
              </a:ext>
            </a:extLst>
          </p:cNvPr>
          <p:cNvSpPr/>
          <p:nvPr/>
        </p:nvSpPr>
        <p:spPr>
          <a:xfrm>
            <a:off x="4662435" y="1074008"/>
            <a:ext cx="7221360" cy="1122659"/>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LMI is </a:t>
            </a:r>
            <a:r>
              <a:rPr lang="en-GB" sz="1600" b="1" dirty="0">
                <a:solidFill>
                  <a:schemeClr val="tx1"/>
                </a:solidFill>
                <a:latin typeface="Century Gothic" panose="020B0502020202020204" pitchFamily="34" charset="0"/>
              </a:rPr>
              <a:t>important for social mobility</a:t>
            </a:r>
            <a:r>
              <a:rPr lang="en-GB" sz="1600" dirty="0">
                <a:solidFill>
                  <a:schemeClr val="tx1"/>
                </a:solidFill>
                <a:latin typeface="Century Gothic" panose="020B0502020202020204" pitchFamily="34" charset="0"/>
              </a:rPr>
              <a:t>. It </a:t>
            </a:r>
            <a:r>
              <a:rPr lang="en-GB" sz="1600" b="1" dirty="0">
                <a:solidFill>
                  <a:schemeClr val="tx1"/>
                </a:solidFill>
                <a:latin typeface="Century Gothic" panose="020B0502020202020204" pitchFamily="34" charset="0"/>
              </a:rPr>
              <a:t>allows young people </a:t>
            </a:r>
            <a:r>
              <a:rPr lang="en-GB" sz="1600" dirty="0">
                <a:solidFill>
                  <a:schemeClr val="tx1"/>
                </a:solidFill>
                <a:latin typeface="Century Gothic" panose="020B0502020202020204" pitchFamily="34" charset="0"/>
              </a:rPr>
              <a:t>to be </a:t>
            </a:r>
            <a:r>
              <a:rPr lang="en-GB" sz="1600" b="1" dirty="0">
                <a:solidFill>
                  <a:schemeClr val="tx1"/>
                </a:solidFill>
                <a:latin typeface="Century Gothic" panose="020B0502020202020204" pitchFamily="34" charset="0"/>
              </a:rPr>
              <a:t>more equipped </a:t>
            </a:r>
            <a:r>
              <a:rPr lang="en-GB" sz="1600" dirty="0">
                <a:solidFill>
                  <a:schemeClr val="tx1"/>
                </a:solidFill>
                <a:latin typeface="Century Gothic" panose="020B0502020202020204" pitchFamily="34" charset="0"/>
              </a:rPr>
              <a:t>to </a:t>
            </a:r>
            <a:r>
              <a:rPr lang="en-GB" sz="1600" b="1" dirty="0">
                <a:solidFill>
                  <a:schemeClr val="tx1"/>
                </a:solidFill>
                <a:latin typeface="Century Gothic" panose="020B0502020202020204" pitchFamily="34" charset="0"/>
              </a:rPr>
              <a:t>understand</a:t>
            </a:r>
            <a:r>
              <a:rPr lang="en-GB" sz="1600" dirty="0">
                <a:solidFill>
                  <a:schemeClr val="tx1"/>
                </a:solidFill>
                <a:latin typeface="Century Gothic" panose="020B0502020202020204" pitchFamily="34" charset="0"/>
              </a:rPr>
              <a:t> what is on offer in their region and </a:t>
            </a:r>
            <a:r>
              <a:rPr lang="en-GB" sz="1600" b="1" dirty="0">
                <a:solidFill>
                  <a:schemeClr val="tx1"/>
                </a:solidFill>
                <a:latin typeface="Century Gothic" panose="020B0502020202020204" pitchFamily="34" charset="0"/>
              </a:rPr>
              <a:t>how to get there </a:t>
            </a:r>
            <a:r>
              <a:rPr lang="en-GB" sz="1600" dirty="0">
                <a:solidFill>
                  <a:schemeClr val="tx1"/>
                </a:solidFill>
                <a:latin typeface="Century Gothic" panose="020B0502020202020204" pitchFamily="34" charset="0"/>
              </a:rPr>
              <a:t>by making </a:t>
            </a:r>
            <a:r>
              <a:rPr lang="en-GB" sz="1600" b="1" dirty="0">
                <a:solidFill>
                  <a:schemeClr val="tx1"/>
                </a:solidFill>
                <a:latin typeface="Century Gothic" panose="020B0502020202020204" pitchFamily="34" charset="0"/>
              </a:rPr>
              <a:t>informed decisions </a:t>
            </a:r>
            <a:r>
              <a:rPr lang="en-GB" sz="1600" dirty="0">
                <a:solidFill>
                  <a:schemeClr val="tx1"/>
                </a:solidFill>
                <a:latin typeface="Century Gothic" panose="020B0502020202020204" pitchFamily="34" charset="0"/>
              </a:rPr>
              <a:t>about their </a:t>
            </a:r>
            <a:r>
              <a:rPr lang="en-GB" sz="1600" b="1" dirty="0">
                <a:solidFill>
                  <a:schemeClr val="tx1"/>
                </a:solidFill>
                <a:latin typeface="Century Gothic" panose="020B0502020202020204" pitchFamily="34" charset="0"/>
              </a:rPr>
              <a:t>future career choices</a:t>
            </a:r>
            <a:r>
              <a:rPr lang="en-GB" sz="1600" dirty="0">
                <a:solidFill>
                  <a:schemeClr val="tx1"/>
                </a:solidFill>
                <a:latin typeface="Century Gothic" panose="020B0502020202020204" pitchFamily="34" charset="0"/>
              </a:rPr>
              <a:t>.</a:t>
            </a:r>
          </a:p>
        </p:txBody>
      </p:sp>
      <p:sp>
        <p:nvSpPr>
          <p:cNvPr id="19" name="Rectangle: Rounded Corners 18">
            <a:extLst>
              <a:ext uri="{FF2B5EF4-FFF2-40B4-BE49-F238E27FC236}">
                <a16:creationId xmlns:a16="http://schemas.microsoft.com/office/drawing/2014/main" id="{68517308-DD6D-475B-B17D-20FF302679D3}"/>
              </a:ext>
            </a:extLst>
          </p:cNvPr>
          <p:cNvSpPr/>
          <p:nvPr/>
        </p:nvSpPr>
        <p:spPr>
          <a:xfrm>
            <a:off x="308205" y="1074008"/>
            <a:ext cx="4163312" cy="1122660"/>
          </a:xfrm>
          <a:prstGeom prst="roundRect">
            <a:avLst/>
          </a:prstGeom>
          <a:solidFill>
            <a:srgbClr val="A4C84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Define: Labour Market Information(LMI) </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This tells</a:t>
            </a:r>
            <a:r>
              <a:rPr lang="en-GB" sz="1600" dirty="0">
                <a:solidFill>
                  <a:schemeClr val="tx1"/>
                </a:solidFill>
                <a:latin typeface="Century Gothic" panose="020B0502020202020204" pitchFamily="34" charset="0"/>
              </a:rPr>
              <a:t> you about the current work and job opportunities in your area.  </a:t>
            </a:r>
          </a:p>
        </p:txBody>
      </p:sp>
    </p:spTree>
    <p:extLst>
      <p:ext uri="{BB962C8B-B14F-4D97-AF65-F5344CB8AC3E}">
        <p14:creationId xmlns:p14="http://schemas.microsoft.com/office/powerpoint/2010/main" val="128079776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6CFEFF0-B78A-49E2-8873-966FB10FEB7A}"/>
              </a:ext>
            </a:extLst>
          </p:cNvPr>
          <p:cNvSpPr/>
          <p:nvPr/>
        </p:nvSpPr>
        <p:spPr>
          <a:xfrm>
            <a:off x="308204" y="1074008"/>
            <a:ext cx="7348640" cy="1040216"/>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LMI can help you understand what </a:t>
            </a:r>
            <a:r>
              <a:rPr lang="en-GB" sz="1600" b="1" dirty="0">
                <a:solidFill>
                  <a:schemeClr val="tx1"/>
                </a:solidFill>
                <a:latin typeface="Century Gothic" panose="020B0502020202020204" pitchFamily="34" charset="0"/>
              </a:rPr>
              <a:t>types of career are available near you</a:t>
            </a:r>
            <a:r>
              <a:rPr lang="en-GB" sz="1600" dirty="0">
                <a:solidFill>
                  <a:schemeClr val="tx1"/>
                </a:solidFill>
                <a:latin typeface="Century Gothic" panose="020B0502020202020204" pitchFamily="34" charset="0"/>
              </a:rPr>
              <a:t>.</a:t>
            </a:r>
            <a:r>
              <a:rPr lang="en-GB" sz="1600" b="1" dirty="0">
                <a:solidFill>
                  <a:schemeClr val="tx1"/>
                </a:solidFill>
                <a:latin typeface="Century Gothic" panose="020B0502020202020204" pitchFamily="34" charset="0"/>
              </a:rPr>
              <a:t> </a:t>
            </a:r>
            <a:r>
              <a:rPr lang="en-GB" sz="1600" dirty="0">
                <a:solidFill>
                  <a:schemeClr val="tx1"/>
                </a:solidFill>
                <a:latin typeface="Century Gothic" panose="020B0502020202020204" pitchFamily="34" charset="0"/>
              </a:rPr>
              <a:t>It can also show </a:t>
            </a:r>
            <a:r>
              <a:rPr lang="en-GB" sz="1600" b="1" dirty="0">
                <a:solidFill>
                  <a:schemeClr val="tx1"/>
                </a:solidFill>
                <a:latin typeface="Century Gothic" panose="020B0502020202020204" pitchFamily="34" charset="0"/>
              </a:rPr>
              <a:t>how many jobs </a:t>
            </a:r>
            <a:r>
              <a:rPr lang="en-GB" sz="1600" dirty="0">
                <a:solidFill>
                  <a:schemeClr val="tx1"/>
                </a:solidFill>
                <a:latin typeface="Century Gothic" panose="020B0502020202020204" pitchFamily="34" charset="0"/>
              </a:rPr>
              <a:t>there are in </a:t>
            </a:r>
            <a:r>
              <a:rPr lang="en-GB" sz="1600" b="1" dirty="0">
                <a:solidFill>
                  <a:schemeClr val="tx1"/>
                </a:solidFill>
                <a:latin typeface="Century Gothic" panose="020B0502020202020204" pitchFamily="34" charset="0"/>
              </a:rPr>
              <a:t>different sectors </a:t>
            </a:r>
            <a:r>
              <a:rPr lang="en-GB" sz="1600" dirty="0">
                <a:solidFill>
                  <a:schemeClr val="tx1"/>
                </a:solidFill>
                <a:latin typeface="Century Gothic" panose="020B0502020202020204" pitchFamily="34" charset="0"/>
              </a:rPr>
              <a:t>now, and how many there are </a:t>
            </a:r>
            <a:r>
              <a:rPr lang="en-GB" sz="1600" b="1" dirty="0">
                <a:solidFill>
                  <a:schemeClr val="tx1"/>
                </a:solidFill>
                <a:latin typeface="Century Gothic" panose="020B0502020202020204" pitchFamily="34" charset="0"/>
              </a:rPr>
              <a:t>projected</a:t>
            </a:r>
            <a:r>
              <a:rPr lang="en-GB" sz="1600" dirty="0">
                <a:solidFill>
                  <a:schemeClr val="tx1"/>
                </a:solidFill>
                <a:latin typeface="Century Gothic" panose="020B0502020202020204" pitchFamily="34" charset="0"/>
              </a:rPr>
              <a:t> to be </a:t>
            </a:r>
            <a:r>
              <a:rPr lang="en-GB" sz="1600" b="1" dirty="0">
                <a:solidFill>
                  <a:schemeClr val="tx1"/>
                </a:solidFill>
                <a:latin typeface="Century Gothic" panose="020B0502020202020204" pitchFamily="34" charset="0"/>
              </a:rPr>
              <a:t>in the future</a:t>
            </a:r>
            <a:r>
              <a:rPr lang="en-GB" sz="1600" dirty="0">
                <a:solidFill>
                  <a:schemeClr val="tx1"/>
                </a:solidFill>
                <a:latin typeface="Century Gothic" panose="020B0502020202020204" pitchFamily="34" charset="0"/>
              </a:rPr>
              <a:t>. </a:t>
            </a:r>
          </a:p>
        </p:txBody>
      </p:sp>
      <p:sp>
        <p:nvSpPr>
          <p:cNvPr id="7" name="Rectangle: Rounded Corners 6">
            <a:extLst>
              <a:ext uri="{FF2B5EF4-FFF2-40B4-BE49-F238E27FC236}">
                <a16:creationId xmlns:a16="http://schemas.microsoft.com/office/drawing/2014/main" id="{629606F3-BD6C-4846-B311-EA25394786AB}"/>
              </a:ext>
            </a:extLst>
          </p:cNvPr>
          <p:cNvSpPr/>
          <p:nvPr/>
        </p:nvSpPr>
        <p:spPr>
          <a:xfrm>
            <a:off x="4984342" y="2428841"/>
            <a:ext cx="6876766" cy="890677"/>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Individual activity (2-3 mins)</a:t>
            </a:r>
          </a:p>
          <a:p>
            <a:pPr algn="ctr"/>
            <a:r>
              <a:rPr lang="en-GB" sz="1600" dirty="0">
                <a:solidFill>
                  <a:schemeClr val="tx1"/>
                </a:solidFill>
                <a:latin typeface="Century Gothic" panose="020B0502020202020204" pitchFamily="34" charset="0"/>
                <a:cs typeface="Arial" panose="020B0604020202020204" pitchFamily="34" charset="0"/>
              </a:rPr>
              <a:t>Write down three careers that interest you for the future.</a:t>
            </a:r>
          </a:p>
        </p:txBody>
      </p:sp>
      <p:sp>
        <p:nvSpPr>
          <p:cNvPr id="11" name="Rectangle: Rounded Corners 10">
            <a:extLst>
              <a:ext uri="{FF2B5EF4-FFF2-40B4-BE49-F238E27FC236}">
                <a16:creationId xmlns:a16="http://schemas.microsoft.com/office/drawing/2014/main" id="{F8AD907C-18D2-41E5-B96F-22A6CA859682}"/>
              </a:ext>
            </a:extLst>
          </p:cNvPr>
          <p:cNvSpPr/>
          <p:nvPr/>
        </p:nvSpPr>
        <p:spPr>
          <a:xfrm>
            <a:off x="4984343" y="4739899"/>
            <a:ext cx="5938215" cy="890678"/>
          </a:xfrm>
          <a:prstGeom prst="roundRect">
            <a:avLst/>
          </a:prstGeom>
          <a:solidFill>
            <a:srgbClr val="81DEFF"/>
          </a:solidFill>
          <a:ln w="28575">
            <a:solidFill>
              <a:srgbClr val="49AE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LMI is updated regularly, so you can see how job </a:t>
            </a:r>
            <a:r>
              <a:rPr lang="en-GB" sz="1600" b="1" dirty="0">
                <a:solidFill>
                  <a:schemeClr val="tx1"/>
                </a:solidFill>
                <a:latin typeface="Century Gothic" panose="020B0502020202020204" pitchFamily="34" charset="0"/>
              </a:rPr>
              <a:t>opportunities change </a:t>
            </a:r>
            <a:r>
              <a:rPr lang="en-GB" sz="1600" dirty="0">
                <a:solidFill>
                  <a:schemeClr val="tx1"/>
                </a:solidFill>
                <a:latin typeface="Century Gothic" panose="020B0502020202020204" pitchFamily="34" charset="0"/>
              </a:rPr>
              <a:t>and some </a:t>
            </a:r>
            <a:r>
              <a:rPr lang="en-GB" sz="1600" b="1" dirty="0">
                <a:solidFill>
                  <a:schemeClr val="tx1"/>
                </a:solidFill>
                <a:latin typeface="Century Gothic" panose="020B0502020202020204" pitchFamily="34" charset="0"/>
              </a:rPr>
              <a:t>sectors grow</a:t>
            </a:r>
            <a:r>
              <a:rPr lang="en-GB" sz="1600" dirty="0">
                <a:solidFill>
                  <a:schemeClr val="tx1"/>
                </a:solidFill>
                <a:latin typeface="Century Gothic" panose="020B0502020202020204" pitchFamily="34" charset="0"/>
              </a:rPr>
              <a:t>.</a:t>
            </a:r>
          </a:p>
        </p:txBody>
      </p:sp>
      <p:sp>
        <p:nvSpPr>
          <p:cNvPr id="12" name="Rectangle: Rounded Corners 11">
            <a:extLst>
              <a:ext uri="{FF2B5EF4-FFF2-40B4-BE49-F238E27FC236}">
                <a16:creationId xmlns:a16="http://schemas.microsoft.com/office/drawing/2014/main" id="{D8587812-ADC0-4944-8C91-48EB4C62F7FA}"/>
              </a:ext>
            </a:extLst>
          </p:cNvPr>
          <p:cNvSpPr/>
          <p:nvPr/>
        </p:nvSpPr>
        <p:spPr>
          <a:xfrm>
            <a:off x="5926904" y="3584369"/>
            <a:ext cx="5938216" cy="890678"/>
          </a:xfrm>
          <a:prstGeom prst="roundRect">
            <a:avLst/>
          </a:prstGeom>
          <a:solidFill>
            <a:srgbClr val="0095C8"/>
          </a:solidFill>
          <a:ln w="28575">
            <a:solidFill>
              <a:srgbClr val="0F6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LMI could help you see </a:t>
            </a:r>
            <a:r>
              <a:rPr lang="en-GB" sz="1600" b="1" dirty="0">
                <a:solidFill>
                  <a:schemeClr val="tx1"/>
                </a:solidFill>
                <a:latin typeface="Century Gothic" panose="020B0502020202020204" pitchFamily="34" charset="0"/>
              </a:rPr>
              <a:t>where job opportunities are</a:t>
            </a:r>
            <a:r>
              <a:rPr lang="en-GB" sz="1600" dirty="0">
                <a:solidFill>
                  <a:schemeClr val="tx1"/>
                </a:solidFill>
                <a:latin typeface="Century Gothic" panose="020B0502020202020204" pitchFamily="34" charset="0"/>
              </a:rPr>
              <a:t> and how much certain </a:t>
            </a:r>
            <a:r>
              <a:rPr lang="en-GB" sz="1600" b="1" dirty="0">
                <a:solidFill>
                  <a:schemeClr val="tx1"/>
                </a:solidFill>
                <a:latin typeface="Century Gothic" panose="020B0502020202020204" pitchFamily="34" charset="0"/>
              </a:rPr>
              <a:t>roles pay.  </a:t>
            </a:r>
            <a:r>
              <a:rPr lang="en-GB" sz="1600" dirty="0">
                <a:solidFill>
                  <a:schemeClr val="tx1"/>
                </a:solidFill>
                <a:latin typeface="Century Gothic" panose="020B0502020202020204" pitchFamily="34" charset="0"/>
              </a:rPr>
              <a:t>This can help you think about what you want to do.  </a:t>
            </a:r>
          </a:p>
        </p:txBody>
      </p:sp>
      <p:sp>
        <p:nvSpPr>
          <p:cNvPr id="13" name="Pentagon 20">
            <a:extLst>
              <a:ext uri="{FF2B5EF4-FFF2-40B4-BE49-F238E27FC236}">
                <a16:creationId xmlns:a16="http://schemas.microsoft.com/office/drawing/2014/main" id="{3B248D5B-28E2-41D8-B0C0-6A39C35D4C77}"/>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1</a:t>
            </a:r>
          </a:p>
        </p:txBody>
      </p:sp>
      <p:sp>
        <p:nvSpPr>
          <p:cNvPr id="14" name="Shape 114">
            <a:extLst>
              <a:ext uri="{FF2B5EF4-FFF2-40B4-BE49-F238E27FC236}">
                <a16:creationId xmlns:a16="http://schemas.microsoft.com/office/drawing/2014/main" id="{7FC59AF4-114F-4244-9693-B7F95784A54C}"/>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What is Labour Market Information?</a:t>
            </a:r>
          </a:p>
        </p:txBody>
      </p:sp>
      <p:sp>
        <p:nvSpPr>
          <p:cNvPr id="16" name="TextBox 13">
            <a:extLst>
              <a:ext uri="{FF2B5EF4-FFF2-40B4-BE49-F238E27FC236}">
                <a16:creationId xmlns:a16="http://schemas.microsoft.com/office/drawing/2014/main" id="{74674B1A-9C84-4DE5-AB84-762732E34188}"/>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17" name="Rectangle: Rounded Corners 16">
            <a:extLst>
              <a:ext uri="{FF2B5EF4-FFF2-40B4-BE49-F238E27FC236}">
                <a16:creationId xmlns:a16="http://schemas.microsoft.com/office/drawing/2014/main" id="{33ACC54A-4F72-433D-8E00-20BA2935A399}"/>
              </a:ext>
            </a:extLst>
          </p:cNvPr>
          <p:cNvSpPr/>
          <p:nvPr/>
        </p:nvSpPr>
        <p:spPr>
          <a:xfrm>
            <a:off x="7867858" y="1079495"/>
            <a:ext cx="3997261" cy="1034729"/>
          </a:xfrm>
          <a:prstGeom prst="roundRect">
            <a:avLst/>
          </a:prstGeom>
          <a:solidFill>
            <a:srgbClr val="A0B1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Define: Sector</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An area of work and production that makes money for an area or country. </a:t>
            </a:r>
          </a:p>
        </p:txBody>
      </p:sp>
      <p:pic>
        <p:nvPicPr>
          <p:cNvPr id="3" name="Picture 2">
            <a:extLst>
              <a:ext uri="{FF2B5EF4-FFF2-40B4-BE49-F238E27FC236}">
                <a16:creationId xmlns:a16="http://schemas.microsoft.com/office/drawing/2014/main" id="{44822866-9700-40DE-B91B-F33A9AE1A98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7004"/>
          <a:stretch/>
        </p:blipFill>
        <p:spPr>
          <a:xfrm>
            <a:off x="308204" y="2428181"/>
            <a:ext cx="4444666" cy="3202396"/>
          </a:xfrm>
          <a:prstGeom prst="rect">
            <a:avLst/>
          </a:prstGeom>
          <a:effectLst>
            <a:outerShdw blurRad="50800" dist="38100" dir="2700000" algn="tl" rotWithShape="0">
              <a:prstClr val="black">
                <a:alpha val="40000"/>
              </a:prstClr>
            </a:outerShdw>
          </a:effectLst>
        </p:spPr>
      </p:pic>
      <p:pic>
        <p:nvPicPr>
          <p:cNvPr id="4" name="Graphic 3" descr="Plant with solid fill">
            <a:extLst>
              <a:ext uri="{FF2B5EF4-FFF2-40B4-BE49-F238E27FC236}">
                <a16:creationId xmlns:a16="http://schemas.microsoft.com/office/drawing/2014/main" id="{C361B0CC-670B-4732-AAE7-E1F8C4FF4C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46708" y="4728714"/>
            <a:ext cx="914400" cy="914400"/>
          </a:xfrm>
          <a:prstGeom prst="rect">
            <a:avLst/>
          </a:prstGeom>
        </p:spPr>
      </p:pic>
      <p:pic>
        <p:nvPicPr>
          <p:cNvPr id="9" name="Graphic 8" descr="Marker with solid fill">
            <a:extLst>
              <a:ext uri="{FF2B5EF4-FFF2-40B4-BE49-F238E27FC236}">
                <a16:creationId xmlns:a16="http://schemas.microsoft.com/office/drawing/2014/main" id="{8053528D-72BC-4FE8-BE3B-387D4FB259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84342" y="3572508"/>
            <a:ext cx="914400" cy="914400"/>
          </a:xfrm>
          <a:prstGeom prst="rect">
            <a:avLst/>
          </a:prstGeom>
        </p:spPr>
      </p:pic>
      <p:pic>
        <p:nvPicPr>
          <p:cNvPr id="15" name="Picture 12" descr="New Career Development Framework">
            <a:extLst>
              <a:ext uri="{FF2B5EF4-FFF2-40B4-BE49-F238E27FC236}">
                <a16:creationId xmlns:a16="http://schemas.microsoft.com/office/drawing/2014/main" id="{38DAF5B4-8F78-49E2-9A9E-CE41394ADE8D}"/>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1294115" y="87065"/>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46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939042D8-3E90-4364-8E8C-0DBA0DEB5DA3}"/>
              </a:ext>
            </a:extLst>
          </p:cNvPr>
          <p:cNvSpPr/>
          <p:nvPr/>
        </p:nvSpPr>
        <p:spPr>
          <a:xfrm>
            <a:off x="484556" y="1087840"/>
            <a:ext cx="7879455" cy="1136375"/>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Pair discussion (2-3 mins)</a:t>
            </a:r>
          </a:p>
          <a:p>
            <a:pPr algn="ctr"/>
            <a:r>
              <a:rPr lang="en-GB" sz="1600" dirty="0">
                <a:solidFill>
                  <a:schemeClr val="tx1"/>
                </a:solidFill>
                <a:latin typeface="Century Gothic" panose="020B0502020202020204" pitchFamily="34" charset="0"/>
                <a:cs typeface="Arial" panose="020B0604020202020204" pitchFamily="34" charset="0"/>
              </a:rPr>
              <a:t>Talk to your partner about what opportunities you know of in your local area – click for some picture hints. Then, head to the next slide for more information on the sectors that have roles on offer in the North East.</a:t>
            </a:r>
          </a:p>
        </p:txBody>
      </p:sp>
      <p:sp>
        <p:nvSpPr>
          <p:cNvPr id="23" name="Rectangle: Rounded Corners 22">
            <a:extLst>
              <a:ext uri="{FF2B5EF4-FFF2-40B4-BE49-F238E27FC236}">
                <a16:creationId xmlns:a16="http://schemas.microsoft.com/office/drawing/2014/main" id="{A6E4C4F4-D3E9-4A1E-AEAB-D90ECC2C7BCD}"/>
              </a:ext>
            </a:extLst>
          </p:cNvPr>
          <p:cNvSpPr/>
          <p:nvPr/>
        </p:nvSpPr>
        <p:spPr>
          <a:xfrm>
            <a:off x="8550876" y="1088987"/>
            <a:ext cx="3156568" cy="1135228"/>
          </a:xfrm>
          <a:prstGeom prst="roundRect">
            <a:avLst/>
          </a:prstGeom>
          <a:solidFill>
            <a:srgbClr val="F7FFAB"/>
          </a:solidFill>
          <a:ln w="28575">
            <a:solidFill>
              <a:srgbClr val="B3C22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Challenge: </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Do you know what kind of work is involved in each of these sectors?</a:t>
            </a:r>
          </a:p>
        </p:txBody>
      </p:sp>
      <p:sp>
        <p:nvSpPr>
          <p:cNvPr id="30" name="TextBox 13">
            <a:extLst>
              <a:ext uri="{FF2B5EF4-FFF2-40B4-BE49-F238E27FC236}">
                <a16:creationId xmlns:a16="http://schemas.microsoft.com/office/drawing/2014/main" id="{FB7D32A5-9545-4A8D-B133-383C2395BDFE}"/>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33" name="Picture 4" descr="New Career Development Framework">
            <a:extLst>
              <a:ext uri="{FF2B5EF4-FFF2-40B4-BE49-F238E27FC236}">
                <a16:creationId xmlns:a16="http://schemas.microsoft.com/office/drawing/2014/main" id="{9157D896-A42B-4540-9CF7-F89DBDCA137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294115" y="87065"/>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050" name="Picture 2" descr="cargo ships docked at the pier during day">
            <a:extLst>
              <a:ext uri="{FF2B5EF4-FFF2-40B4-BE49-F238E27FC236}">
                <a16:creationId xmlns:a16="http://schemas.microsoft.com/office/drawing/2014/main" id="{BE7775AD-47EB-4692-8072-2B5296482B0B}"/>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84557" y="2436893"/>
            <a:ext cx="2298625" cy="153318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2" name="Picture 4" descr="monitor showing Java programming">
            <a:extLst>
              <a:ext uri="{FF2B5EF4-FFF2-40B4-BE49-F238E27FC236}">
                <a16:creationId xmlns:a16="http://schemas.microsoft.com/office/drawing/2014/main" id="{B1C9DD67-958B-4DD6-A620-C23E94397613}"/>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461089" y="2431315"/>
            <a:ext cx="2298625" cy="153548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4" name="Picture 6" descr="low angle photography of cranes on top of building">
            <a:extLst>
              <a:ext uri="{FF2B5EF4-FFF2-40B4-BE49-F238E27FC236}">
                <a16:creationId xmlns:a16="http://schemas.microsoft.com/office/drawing/2014/main" id="{B92A676B-23AF-4368-8789-FC785734C9B7}"/>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437621" y="2436894"/>
            <a:ext cx="2293292" cy="152962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8" name="Picture 10" descr="yellow pencil on white iPad">
            <a:extLst>
              <a:ext uri="{FF2B5EF4-FFF2-40B4-BE49-F238E27FC236}">
                <a16:creationId xmlns:a16="http://schemas.microsoft.com/office/drawing/2014/main" id="{3DA366A8-0E2B-4026-BF3E-387C858C4ECA}"/>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9408819" y="2436894"/>
            <a:ext cx="2298625" cy="153318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6" name="Picture 12" descr="person holding pencil near laptop computer">
            <a:extLst>
              <a:ext uri="{FF2B5EF4-FFF2-40B4-BE49-F238E27FC236}">
                <a16:creationId xmlns:a16="http://schemas.microsoft.com/office/drawing/2014/main" id="{387FCD34-92AB-4D63-AB20-D5C4298F2D5A}"/>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84556" y="4185476"/>
            <a:ext cx="2294544" cy="153046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62" name="Picture 14" descr="man in blue jacket standing beside brown wooden post">
            <a:extLst>
              <a:ext uri="{FF2B5EF4-FFF2-40B4-BE49-F238E27FC236}">
                <a16:creationId xmlns:a16="http://schemas.microsoft.com/office/drawing/2014/main" id="{42D745CB-046E-431F-A4BD-C28A132E244F}"/>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457008" y="4185475"/>
            <a:ext cx="2302706" cy="153046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64" name="Picture 16" descr="windmill on grass field during golden hour">
            <a:extLst>
              <a:ext uri="{FF2B5EF4-FFF2-40B4-BE49-F238E27FC236}">
                <a16:creationId xmlns:a16="http://schemas.microsoft.com/office/drawing/2014/main" id="{CA02A97A-0155-45F6-B441-CB42191F918F}"/>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6432288" y="4185616"/>
            <a:ext cx="2293293" cy="152962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66" name="Picture 18" descr="white and brown concrete building under blue sky during daytime">
            <a:extLst>
              <a:ext uri="{FF2B5EF4-FFF2-40B4-BE49-F238E27FC236}">
                <a16:creationId xmlns:a16="http://schemas.microsoft.com/office/drawing/2014/main" id="{0BC02C8E-103C-4FFC-82CE-BC3955BB8267}"/>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9414151" y="4182755"/>
            <a:ext cx="2293293" cy="153318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0" name="Pentagon 20">
            <a:extLst>
              <a:ext uri="{FF2B5EF4-FFF2-40B4-BE49-F238E27FC236}">
                <a16:creationId xmlns:a16="http://schemas.microsoft.com/office/drawing/2014/main" id="{75703EB8-EA48-4AC1-813B-70591D47B0C3}"/>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2</a:t>
            </a:r>
          </a:p>
        </p:txBody>
      </p:sp>
      <p:sp>
        <p:nvSpPr>
          <p:cNvPr id="16" name="Shape 114">
            <a:extLst>
              <a:ext uri="{FF2B5EF4-FFF2-40B4-BE49-F238E27FC236}">
                <a16:creationId xmlns:a16="http://schemas.microsoft.com/office/drawing/2014/main" id="{23483E16-44AC-453C-A659-8A5AE9B7D4BE}"/>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The North East Labour Market</a:t>
            </a:r>
          </a:p>
        </p:txBody>
      </p:sp>
    </p:spTree>
    <p:extLst>
      <p:ext uri="{BB962C8B-B14F-4D97-AF65-F5344CB8AC3E}">
        <p14:creationId xmlns:p14="http://schemas.microsoft.com/office/powerpoint/2010/main" val="356096994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62"/>
                                        </p:tgtEl>
                                        <p:attrNameLst>
                                          <p:attrName>style.visibility</p:attrName>
                                        </p:attrNameLst>
                                      </p:cBhvr>
                                      <p:to>
                                        <p:strVal val="visible"/>
                                      </p:to>
                                    </p:set>
                                    <p:animEffect transition="in" filter="fade">
                                      <p:cBhvr>
                                        <p:cTn id="11" dur="500"/>
                                        <p:tgtEl>
                                          <p:spTgt spid="206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fade">
                                      <p:cBhvr>
                                        <p:cTn id="15" dur="500"/>
                                        <p:tgtEl>
                                          <p:spTgt spid="205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66"/>
                                        </p:tgtEl>
                                        <p:attrNameLst>
                                          <p:attrName>style.visibility</p:attrName>
                                        </p:attrNameLst>
                                      </p:cBhvr>
                                      <p:to>
                                        <p:strVal val="visible"/>
                                      </p:to>
                                    </p:set>
                                    <p:animEffect transition="in" filter="fade">
                                      <p:cBhvr>
                                        <p:cTn id="19" dur="500"/>
                                        <p:tgtEl>
                                          <p:spTgt spid="206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fade">
                                      <p:cBhvr>
                                        <p:cTn id="27" dur="500"/>
                                        <p:tgtEl>
                                          <p:spTgt spid="205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064"/>
                                        </p:tgtEl>
                                        <p:attrNameLst>
                                          <p:attrName>style.visibility</p:attrName>
                                        </p:attrNameLst>
                                      </p:cBhvr>
                                      <p:to>
                                        <p:strVal val="visible"/>
                                      </p:to>
                                    </p:set>
                                    <p:animEffect transition="in" filter="fade">
                                      <p:cBhvr>
                                        <p:cTn id="31" dur="500"/>
                                        <p:tgtEl>
                                          <p:spTgt spid="206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058"/>
                                        </p:tgtEl>
                                        <p:attrNameLst>
                                          <p:attrName>style.visibility</p:attrName>
                                        </p:attrNameLst>
                                      </p:cBhvr>
                                      <p:to>
                                        <p:strVal val="visible"/>
                                      </p:to>
                                    </p:set>
                                    <p:animEffect transition="in" filter="fade">
                                      <p:cBhvr>
                                        <p:cTn id="35"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4" descr="man in blue jacket standing beside brown wooden post">
            <a:extLst>
              <a:ext uri="{FF2B5EF4-FFF2-40B4-BE49-F238E27FC236}">
                <a16:creationId xmlns:a16="http://schemas.microsoft.com/office/drawing/2014/main" id="{9465D93D-446A-4B1B-9D2E-A6136BD589F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274706" y="1071389"/>
            <a:ext cx="3263265" cy="21798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TextBox 13">
            <a:extLst>
              <a:ext uri="{FF2B5EF4-FFF2-40B4-BE49-F238E27FC236}">
                <a16:creationId xmlns:a16="http://schemas.microsoft.com/office/drawing/2014/main" id="{FB7D32A5-9545-4A8D-B133-383C2395BDFE}"/>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33" name="Picture 4" descr="New Career Development Framework">
            <a:extLst>
              <a:ext uri="{FF2B5EF4-FFF2-40B4-BE49-F238E27FC236}">
                <a16:creationId xmlns:a16="http://schemas.microsoft.com/office/drawing/2014/main" id="{9157D896-A42B-4540-9CF7-F89DBDCA137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294115" y="87065"/>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050" name="Picture 2" descr="cargo ships docked at the pier during day">
            <a:extLst>
              <a:ext uri="{FF2B5EF4-FFF2-40B4-BE49-F238E27FC236}">
                <a16:creationId xmlns:a16="http://schemas.microsoft.com/office/drawing/2014/main" id="{BE7775AD-47EB-4692-8072-2B5296482B0B}"/>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68118" y="1075483"/>
            <a:ext cx="3262018" cy="217576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4" name="Picture 6" descr="low angle photography of cranes on top of building">
            <a:extLst>
              <a:ext uri="{FF2B5EF4-FFF2-40B4-BE49-F238E27FC236}">
                <a16:creationId xmlns:a16="http://schemas.microsoft.com/office/drawing/2014/main" id="{B92A676B-23AF-4368-8789-FC785734C9B7}"/>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662843" y="3557145"/>
            <a:ext cx="3254449" cy="217071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AED1C36A-35DF-4BDF-BC84-861B1591BC64}"/>
              </a:ext>
            </a:extLst>
          </p:cNvPr>
          <p:cNvSpPr/>
          <p:nvPr/>
        </p:nvSpPr>
        <p:spPr>
          <a:xfrm>
            <a:off x="3989794" y="1071389"/>
            <a:ext cx="1927498" cy="2179860"/>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Transport &amp; Logistics:</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Movement of people and goods (things we buy). </a:t>
            </a:r>
          </a:p>
        </p:txBody>
      </p:sp>
      <p:sp>
        <p:nvSpPr>
          <p:cNvPr id="27" name="Rectangle: Rounded Corners 26">
            <a:extLst>
              <a:ext uri="{FF2B5EF4-FFF2-40B4-BE49-F238E27FC236}">
                <a16:creationId xmlns:a16="http://schemas.microsoft.com/office/drawing/2014/main" id="{353D000B-80C5-4EE0-B37D-F4C20C37655A}"/>
              </a:ext>
            </a:extLst>
          </p:cNvPr>
          <p:cNvSpPr/>
          <p:nvPr/>
        </p:nvSpPr>
        <p:spPr>
          <a:xfrm>
            <a:off x="9796384" y="1071389"/>
            <a:ext cx="1927498" cy="2179860"/>
          </a:xfrm>
          <a:prstGeom prst="roundRect">
            <a:avLst/>
          </a:prstGeom>
          <a:solidFill>
            <a:srgbClr val="C1EFFF"/>
          </a:solidFill>
          <a:ln w="28575">
            <a:solidFill>
              <a:srgbClr val="0F6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Advanced Manufacturing:</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This includes making parts for cars, trains, electronics and subsea engineering.</a:t>
            </a:r>
          </a:p>
        </p:txBody>
      </p:sp>
      <p:sp>
        <p:nvSpPr>
          <p:cNvPr id="24" name="Rectangle: Rounded Corners 23">
            <a:extLst>
              <a:ext uri="{FF2B5EF4-FFF2-40B4-BE49-F238E27FC236}">
                <a16:creationId xmlns:a16="http://schemas.microsoft.com/office/drawing/2014/main" id="{C0C48495-74E1-4C0C-AADD-CA3E2B985C1A}"/>
              </a:ext>
            </a:extLst>
          </p:cNvPr>
          <p:cNvSpPr/>
          <p:nvPr/>
        </p:nvSpPr>
        <p:spPr>
          <a:xfrm>
            <a:off x="468118" y="3557145"/>
            <a:ext cx="1927498" cy="2170718"/>
          </a:xfrm>
          <a:prstGeom prst="roundRect">
            <a:avLst/>
          </a:prstGeom>
          <a:solidFill>
            <a:srgbClr val="C1EFFF"/>
          </a:solidFill>
          <a:ln w="28575">
            <a:solidFill>
              <a:srgbClr val="0F6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Construction:</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Building and work across all parts of our built environment. </a:t>
            </a:r>
          </a:p>
        </p:txBody>
      </p:sp>
      <p:sp>
        <p:nvSpPr>
          <p:cNvPr id="29" name="Rectangle: Rounded Corners 28">
            <a:extLst>
              <a:ext uri="{FF2B5EF4-FFF2-40B4-BE49-F238E27FC236}">
                <a16:creationId xmlns:a16="http://schemas.microsoft.com/office/drawing/2014/main" id="{245DC0DD-04A7-4B9F-96B1-E1D493E003E4}"/>
              </a:ext>
            </a:extLst>
          </p:cNvPr>
          <p:cNvSpPr/>
          <p:nvPr/>
        </p:nvSpPr>
        <p:spPr>
          <a:xfrm>
            <a:off x="6274707" y="3557145"/>
            <a:ext cx="1927498" cy="2179860"/>
          </a:xfrm>
          <a:prstGeom prst="roundRect">
            <a:avLst/>
          </a:prstGeom>
          <a:solidFill>
            <a:srgbClr val="C1EFFF"/>
          </a:solidFill>
          <a:ln w="28575">
            <a:solidFill>
              <a:srgbClr val="0F6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Health &amp; Life Sciences:</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Research and development into health and care (looking after people).</a:t>
            </a:r>
          </a:p>
        </p:txBody>
      </p:sp>
      <p:pic>
        <p:nvPicPr>
          <p:cNvPr id="35" name="Picture 18" descr="white and brown concrete building under blue sky during daytime">
            <a:extLst>
              <a:ext uri="{FF2B5EF4-FFF2-40B4-BE49-F238E27FC236}">
                <a16:creationId xmlns:a16="http://schemas.microsoft.com/office/drawing/2014/main" id="{18377B35-A342-43C6-A026-683B17E60A95}"/>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8436387" y="3557145"/>
            <a:ext cx="3263265" cy="217071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7" name="Pentagon 20">
            <a:extLst>
              <a:ext uri="{FF2B5EF4-FFF2-40B4-BE49-F238E27FC236}">
                <a16:creationId xmlns:a16="http://schemas.microsoft.com/office/drawing/2014/main" id="{ED55CDD2-6443-4F50-BCB2-66FEC1E4E7C3}"/>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2</a:t>
            </a:r>
          </a:p>
        </p:txBody>
      </p:sp>
      <p:sp>
        <p:nvSpPr>
          <p:cNvPr id="14" name="Shape 114">
            <a:extLst>
              <a:ext uri="{FF2B5EF4-FFF2-40B4-BE49-F238E27FC236}">
                <a16:creationId xmlns:a16="http://schemas.microsoft.com/office/drawing/2014/main" id="{F8A506E3-1634-4DD8-AEC8-4285C2BE2071}"/>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The North East Labour Market</a:t>
            </a:r>
          </a:p>
        </p:txBody>
      </p:sp>
    </p:spTree>
    <p:extLst>
      <p:ext uri="{BB962C8B-B14F-4D97-AF65-F5344CB8AC3E}">
        <p14:creationId xmlns:p14="http://schemas.microsoft.com/office/powerpoint/2010/main" val="1227839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13">
            <a:extLst>
              <a:ext uri="{FF2B5EF4-FFF2-40B4-BE49-F238E27FC236}">
                <a16:creationId xmlns:a16="http://schemas.microsoft.com/office/drawing/2014/main" id="{FB7D32A5-9545-4A8D-B133-383C2395BDFE}"/>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33" name="Picture 4" descr="New Career Development Framework">
            <a:extLst>
              <a:ext uri="{FF2B5EF4-FFF2-40B4-BE49-F238E27FC236}">
                <a16:creationId xmlns:a16="http://schemas.microsoft.com/office/drawing/2014/main" id="{9157D896-A42B-4540-9CF7-F89DBDCA137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294115" y="87065"/>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id="{353D000B-80C5-4EE0-B37D-F4C20C37655A}"/>
              </a:ext>
            </a:extLst>
          </p:cNvPr>
          <p:cNvSpPr/>
          <p:nvPr/>
        </p:nvSpPr>
        <p:spPr>
          <a:xfrm>
            <a:off x="9772154" y="3557145"/>
            <a:ext cx="1927498" cy="2179860"/>
          </a:xfrm>
          <a:prstGeom prst="roundRect">
            <a:avLst/>
          </a:prstGeom>
          <a:solidFill>
            <a:srgbClr val="81DEFF"/>
          </a:solidFill>
          <a:ln w="28575">
            <a:solidFill>
              <a:srgbClr val="49AE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Energy:</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Research and development in producing energy.</a:t>
            </a:r>
          </a:p>
        </p:txBody>
      </p:sp>
      <p:sp>
        <p:nvSpPr>
          <p:cNvPr id="24" name="Rectangle: Rounded Corners 23">
            <a:extLst>
              <a:ext uri="{FF2B5EF4-FFF2-40B4-BE49-F238E27FC236}">
                <a16:creationId xmlns:a16="http://schemas.microsoft.com/office/drawing/2014/main" id="{C0C48495-74E1-4C0C-AADD-CA3E2B985C1A}"/>
              </a:ext>
            </a:extLst>
          </p:cNvPr>
          <p:cNvSpPr/>
          <p:nvPr/>
        </p:nvSpPr>
        <p:spPr>
          <a:xfrm>
            <a:off x="3989794" y="3557145"/>
            <a:ext cx="1927498" cy="2179860"/>
          </a:xfrm>
          <a:prstGeom prst="roundRect">
            <a:avLst/>
          </a:prstGeom>
          <a:solidFill>
            <a:srgbClr val="81DEFF"/>
          </a:solidFill>
          <a:ln w="28575">
            <a:solidFill>
              <a:srgbClr val="49AE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Financial &amp; Business Services:</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This includes financial and legal services.</a:t>
            </a:r>
          </a:p>
        </p:txBody>
      </p:sp>
      <p:sp>
        <p:nvSpPr>
          <p:cNvPr id="15" name="Rectangle: Rounded Corners 14">
            <a:extLst>
              <a:ext uri="{FF2B5EF4-FFF2-40B4-BE49-F238E27FC236}">
                <a16:creationId xmlns:a16="http://schemas.microsoft.com/office/drawing/2014/main" id="{0D9960DA-01B9-4F07-A968-A659B87506AD}"/>
              </a:ext>
            </a:extLst>
          </p:cNvPr>
          <p:cNvSpPr/>
          <p:nvPr/>
        </p:nvSpPr>
        <p:spPr>
          <a:xfrm>
            <a:off x="468118" y="1071389"/>
            <a:ext cx="1927498" cy="2179860"/>
          </a:xfrm>
          <a:prstGeom prst="roundRect">
            <a:avLst/>
          </a:prstGeom>
          <a:solidFill>
            <a:srgbClr val="81DEFF"/>
          </a:solidFill>
          <a:ln w="28575">
            <a:solidFill>
              <a:srgbClr val="49AE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Digital:</a:t>
            </a:r>
            <a:b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b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Work involving Information Technology (IT) and digital data. </a:t>
            </a:r>
          </a:p>
        </p:txBody>
      </p:sp>
      <p:sp>
        <p:nvSpPr>
          <p:cNvPr id="16" name="Rectangle: Rounded Corners 15">
            <a:extLst>
              <a:ext uri="{FF2B5EF4-FFF2-40B4-BE49-F238E27FC236}">
                <a16:creationId xmlns:a16="http://schemas.microsoft.com/office/drawing/2014/main" id="{E0F0A9C3-E59C-43F4-B1E7-D8E437830006}"/>
              </a:ext>
            </a:extLst>
          </p:cNvPr>
          <p:cNvSpPr/>
          <p:nvPr/>
        </p:nvSpPr>
        <p:spPr>
          <a:xfrm>
            <a:off x="6274706" y="1075483"/>
            <a:ext cx="1927498" cy="2179860"/>
          </a:xfrm>
          <a:prstGeom prst="roundRect">
            <a:avLst/>
          </a:prstGeom>
          <a:solidFill>
            <a:srgbClr val="81DEFF"/>
          </a:solidFill>
          <a:ln w="28575">
            <a:solidFill>
              <a:srgbClr val="49AE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Education: </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There are over 1,150 schools in the North East and five universities. </a:t>
            </a:r>
          </a:p>
        </p:txBody>
      </p:sp>
      <p:pic>
        <p:nvPicPr>
          <p:cNvPr id="18" name="Picture 10" descr="yellow pencil on white iPad">
            <a:extLst>
              <a:ext uri="{FF2B5EF4-FFF2-40B4-BE49-F238E27FC236}">
                <a16:creationId xmlns:a16="http://schemas.microsoft.com/office/drawing/2014/main" id="{F0856BE6-A711-4254-9AC3-556267383DDA}"/>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437278" y="1067295"/>
            <a:ext cx="3262018" cy="217576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12" descr="person holding pencil near laptop computer">
            <a:extLst>
              <a:ext uri="{FF2B5EF4-FFF2-40B4-BE49-F238E27FC236}">
                <a16:creationId xmlns:a16="http://schemas.microsoft.com/office/drawing/2014/main" id="{FAF34DFC-1150-48BF-A13A-5294D75D525A}"/>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84556" y="3557144"/>
            <a:ext cx="3257136" cy="21587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16" descr="windmill on grass field during golden hour">
            <a:extLst>
              <a:ext uri="{FF2B5EF4-FFF2-40B4-BE49-F238E27FC236}">
                <a16:creationId xmlns:a16="http://schemas.microsoft.com/office/drawing/2014/main" id="{62C252D9-954E-43EE-B930-457F18737A63}"/>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274706" y="3556449"/>
            <a:ext cx="3257136" cy="217576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4" descr="monitor showing Java programming">
            <a:extLst>
              <a:ext uri="{FF2B5EF4-FFF2-40B4-BE49-F238E27FC236}">
                <a16:creationId xmlns:a16="http://schemas.microsoft.com/office/drawing/2014/main" id="{D932AECD-DA87-4DBF-A0DF-2D64CCF2BC43}"/>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655274" y="1071389"/>
            <a:ext cx="3257136" cy="217576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2" name="Pentagon 20">
            <a:extLst>
              <a:ext uri="{FF2B5EF4-FFF2-40B4-BE49-F238E27FC236}">
                <a16:creationId xmlns:a16="http://schemas.microsoft.com/office/drawing/2014/main" id="{065DE95C-2189-4BF0-BA78-979BA15F912E}"/>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2</a:t>
            </a:r>
          </a:p>
        </p:txBody>
      </p:sp>
      <p:sp>
        <p:nvSpPr>
          <p:cNvPr id="14" name="Shape 114">
            <a:extLst>
              <a:ext uri="{FF2B5EF4-FFF2-40B4-BE49-F238E27FC236}">
                <a16:creationId xmlns:a16="http://schemas.microsoft.com/office/drawing/2014/main" id="{06D0F094-F6CF-4FC2-90B8-193B0AFC170D}"/>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The North East Labour Market</a:t>
            </a:r>
          </a:p>
        </p:txBody>
      </p:sp>
    </p:spTree>
    <p:extLst>
      <p:ext uri="{BB962C8B-B14F-4D97-AF65-F5344CB8AC3E}">
        <p14:creationId xmlns:p14="http://schemas.microsoft.com/office/powerpoint/2010/main" val="311296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4"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13">
            <a:hlinkClick r:id="rId4"/>
            <a:extLst>
              <a:ext uri="{FF2B5EF4-FFF2-40B4-BE49-F238E27FC236}">
                <a16:creationId xmlns:a16="http://schemas.microsoft.com/office/drawing/2014/main" id="{8CDBBC70-1CE3-4FAF-AA5F-D348497B8A0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459517" y="1057461"/>
            <a:ext cx="4088092" cy="2146377"/>
          </a:xfrm>
          <a:prstGeom prst="rect">
            <a:avLst/>
          </a:prstGeom>
        </p:spPr>
      </p:pic>
      <p:sp>
        <p:nvSpPr>
          <p:cNvPr id="19" name="TextBox 13">
            <a:extLst>
              <a:ext uri="{FF2B5EF4-FFF2-40B4-BE49-F238E27FC236}">
                <a16:creationId xmlns:a16="http://schemas.microsoft.com/office/drawing/2014/main" id="{A0C55748-FD0E-4767-9149-09EC9DF5CB61}"/>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12" name="Picture 4" descr="New Career Development Framework">
            <a:extLst>
              <a:ext uri="{FF2B5EF4-FFF2-40B4-BE49-F238E27FC236}">
                <a16:creationId xmlns:a16="http://schemas.microsoft.com/office/drawing/2014/main" id="{1C72EF75-E51D-461E-B4C4-9362D8D52374}"/>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1294115" y="87065"/>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Rectangle: Rounded Corners 15">
            <a:extLst>
              <a:ext uri="{FF2B5EF4-FFF2-40B4-BE49-F238E27FC236}">
                <a16:creationId xmlns:a16="http://schemas.microsoft.com/office/drawing/2014/main" id="{3B461DC8-285D-4E7F-B63A-8E574B2F0906}"/>
              </a:ext>
            </a:extLst>
          </p:cNvPr>
          <p:cNvSpPr/>
          <p:nvPr/>
        </p:nvSpPr>
        <p:spPr>
          <a:xfrm>
            <a:off x="6205873" y="4355029"/>
            <a:ext cx="5480280" cy="1147511"/>
          </a:xfrm>
          <a:prstGeom prst="roundRect">
            <a:avLst/>
          </a:prstGeom>
          <a:solidFill>
            <a:srgbClr val="F7FFAB"/>
          </a:solidFill>
          <a:ln w="28575">
            <a:solidFill>
              <a:srgbClr val="B3C22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Challenge: </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What do you think is important to think about when you are planning transport systems?</a:t>
            </a:r>
          </a:p>
        </p:txBody>
      </p:sp>
      <p:sp>
        <p:nvSpPr>
          <p:cNvPr id="21" name="Rectangle: Rounded Corners 20">
            <a:extLst>
              <a:ext uri="{FF2B5EF4-FFF2-40B4-BE49-F238E27FC236}">
                <a16:creationId xmlns:a16="http://schemas.microsoft.com/office/drawing/2014/main" id="{49BA62AE-ADB1-40BD-BB46-154E1062A498}"/>
              </a:ext>
            </a:extLst>
          </p:cNvPr>
          <p:cNvSpPr/>
          <p:nvPr/>
        </p:nvSpPr>
        <p:spPr>
          <a:xfrm>
            <a:off x="484556" y="1080637"/>
            <a:ext cx="6681788" cy="809675"/>
          </a:xfrm>
          <a:prstGeom prst="roundRect">
            <a:avLst/>
          </a:prstGeom>
          <a:solidFill>
            <a:srgbClr val="81DEFF"/>
          </a:solidFill>
          <a:ln w="28575">
            <a:solidFill>
              <a:srgbClr val="00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North East has a whole host of </a:t>
            </a:r>
            <a:r>
              <a:rPr lang="en-GB" sz="1600" b="1" dirty="0">
                <a:solidFill>
                  <a:schemeClr val="tx1"/>
                </a:solidFill>
                <a:latin typeface="Century Gothic" panose="020B0502020202020204" pitchFamily="34" charset="0"/>
              </a:rPr>
              <a:t>careers in transport</a:t>
            </a:r>
            <a:r>
              <a:rPr lang="en-GB" sz="1600" dirty="0">
                <a:solidFill>
                  <a:schemeClr val="tx1"/>
                </a:solidFill>
                <a:latin typeface="Century Gothic" panose="020B0502020202020204" pitchFamily="34" charset="0"/>
              </a:rPr>
              <a:t>. There are </a:t>
            </a:r>
            <a:r>
              <a:rPr lang="en-GB" sz="1600" b="1" dirty="0">
                <a:solidFill>
                  <a:schemeClr val="tx1"/>
                </a:solidFill>
                <a:latin typeface="Century Gothic" panose="020B0502020202020204" pitchFamily="34" charset="0"/>
              </a:rPr>
              <a:t>buses, trains</a:t>
            </a:r>
            <a:r>
              <a:rPr lang="en-GB" sz="1600" dirty="0">
                <a:solidFill>
                  <a:schemeClr val="tx1"/>
                </a:solidFill>
                <a:latin typeface="Century Gothic" panose="020B0502020202020204" pitchFamily="34" charset="0"/>
              </a:rPr>
              <a:t>, a </a:t>
            </a:r>
            <a:r>
              <a:rPr lang="en-GB" sz="1600" b="1" dirty="0">
                <a:solidFill>
                  <a:schemeClr val="tx1"/>
                </a:solidFill>
                <a:latin typeface="Century Gothic" panose="020B0502020202020204" pitchFamily="34" charset="0"/>
              </a:rPr>
              <a:t>ferry</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aircraft</a:t>
            </a:r>
            <a:r>
              <a:rPr lang="en-GB" sz="1600" dirty="0">
                <a:solidFill>
                  <a:schemeClr val="tx1"/>
                </a:solidFill>
                <a:latin typeface="Century Gothic" panose="020B0502020202020204" pitchFamily="34" charset="0"/>
              </a:rPr>
              <a:t> at Newcastle Airport.    </a:t>
            </a:r>
          </a:p>
        </p:txBody>
      </p:sp>
      <p:sp>
        <p:nvSpPr>
          <p:cNvPr id="22" name="Rectangle: Rounded Corners 21">
            <a:extLst>
              <a:ext uri="{FF2B5EF4-FFF2-40B4-BE49-F238E27FC236}">
                <a16:creationId xmlns:a16="http://schemas.microsoft.com/office/drawing/2014/main" id="{6871D740-82D8-4BF8-9884-144857AA937E}"/>
              </a:ext>
            </a:extLst>
          </p:cNvPr>
          <p:cNvSpPr/>
          <p:nvPr/>
        </p:nvSpPr>
        <p:spPr>
          <a:xfrm>
            <a:off x="484556" y="2100105"/>
            <a:ext cx="6681788" cy="951439"/>
          </a:xfrm>
          <a:prstGeom prst="roundRect">
            <a:avLst/>
          </a:prstGeom>
          <a:solidFill>
            <a:srgbClr val="0095C8"/>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wide variety of roles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exist across these modes of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transport</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These include things like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driving</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maintenance</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planning</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routes,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design</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or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administration</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p>
        </p:txBody>
      </p:sp>
      <p:sp>
        <p:nvSpPr>
          <p:cNvPr id="24" name="Rectangle: Rounded Corners 23">
            <a:extLst>
              <a:ext uri="{FF2B5EF4-FFF2-40B4-BE49-F238E27FC236}">
                <a16:creationId xmlns:a16="http://schemas.microsoft.com/office/drawing/2014/main" id="{A6A286CC-D5F6-415B-A259-FA92A9A38BD5}"/>
              </a:ext>
            </a:extLst>
          </p:cNvPr>
          <p:cNvSpPr/>
          <p:nvPr/>
        </p:nvSpPr>
        <p:spPr>
          <a:xfrm>
            <a:off x="484556" y="4355029"/>
            <a:ext cx="5501574" cy="1147511"/>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Good transport networks </a:t>
            </a:r>
            <a:r>
              <a:rPr lang="en-GB" sz="1600" b="1" dirty="0">
                <a:solidFill>
                  <a:schemeClr val="tx1"/>
                </a:solidFill>
                <a:latin typeface="Century Gothic" panose="020B0502020202020204" pitchFamily="34" charset="0"/>
              </a:rPr>
              <a:t>helps people move for jobs and leisure and distribute goods and services </a:t>
            </a:r>
            <a:r>
              <a:rPr lang="en-GB" sz="1600" dirty="0">
                <a:solidFill>
                  <a:schemeClr val="tx1"/>
                </a:solidFill>
                <a:latin typeface="Century Gothic" panose="020B0502020202020204" pitchFamily="34" charset="0"/>
              </a:rPr>
              <a:t>across the economy.  </a:t>
            </a:r>
          </a:p>
        </p:txBody>
      </p:sp>
      <p:sp>
        <p:nvSpPr>
          <p:cNvPr id="26" name="Rectangle: Rounded Corners 25">
            <a:extLst>
              <a:ext uri="{FF2B5EF4-FFF2-40B4-BE49-F238E27FC236}">
                <a16:creationId xmlns:a16="http://schemas.microsoft.com/office/drawing/2014/main" id="{EC43B536-A301-445D-8D9A-F27FA4FEF81F}"/>
              </a:ext>
            </a:extLst>
          </p:cNvPr>
          <p:cNvSpPr/>
          <p:nvPr/>
        </p:nvSpPr>
        <p:spPr>
          <a:xfrm>
            <a:off x="484556" y="3363288"/>
            <a:ext cx="11201597" cy="656550"/>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Class activity (4 mins)</a:t>
            </a:r>
          </a:p>
          <a:p>
            <a:pPr algn="ctr"/>
            <a:r>
              <a:rPr lang="en-GB" sz="1600" dirty="0">
                <a:solidFill>
                  <a:schemeClr val="tx1"/>
                </a:solidFill>
                <a:latin typeface="Century Gothic" panose="020B0502020202020204" pitchFamily="34" charset="0"/>
                <a:cs typeface="Arial" panose="020B0604020202020204" pitchFamily="34" charset="0"/>
              </a:rPr>
              <a:t>Click the image to watch the video and discuss any of the careers featured that you would be interested in.  </a:t>
            </a:r>
          </a:p>
        </p:txBody>
      </p:sp>
      <p:sp>
        <p:nvSpPr>
          <p:cNvPr id="27" name="Pentagon 20">
            <a:extLst>
              <a:ext uri="{FF2B5EF4-FFF2-40B4-BE49-F238E27FC236}">
                <a16:creationId xmlns:a16="http://schemas.microsoft.com/office/drawing/2014/main" id="{7AD16D07-189C-4618-964B-E237C4C80D88}"/>
              </a:ext>
            </a:extLst>
          </p:cNvPr>
          <p:cNvSpPr/>
          <p:nvPr/>
        </p:nvSpPr>
        <p:spPr>
          <a:xfrm>
            <a:off x="0" y="186630"/>
            <a:ext cx="758663" cy="538608"/>
          </a:xfrm>
          <a:prstGeom prst="homePlate">
            <a:avLst/>
          </a:prstGeom>
          <a:solidFill>
            <a:srgbClr val="8B03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3</a:t>
            </a:r>
          </a:p>
        </p:txBody>
      </p:sp>
      <p:sp>
        <p:nvSpPr>
          <p:cNvPr id="28" name="Shape 114">
            <a:extLst>
              <a:ext uri="{FF2B5EF4-FFF2-40B4-BE49-F238E27FC236}">
                <a16:creationId xmlns:a16="http://schemas.microsoft.com/office/drawing/2014/main" id="{C17C8DDE-49EA-4481-A8A2-DD3BB9A2F6BD}"/>
              </a:ext>
            </a:extLst>
          </p:cNvPr>
          <p:cNvSpPr/>
          <p:nvPr/>
        </p:nvSpPr>
        <p:spPr>
          <a:xfrm>
            <a:off x="785306" y="183662"/>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Your North East opportunities in Transport &amp; Logistics</a:t>
            </a:r>
          </a:p>
        </p:txBody>
      </p:sp>
      <p:sp>
        <p:nvSpPr>
          <p:cNvPr id="15" name="Rectangle: Rounded Corners 14">
            <a:hlinkClick r:id="rId4"/>
            <a:extLst>
              <a:ext uri="{FF2B5EF4-FFF2-40B4-BE49-F238E27FC236}">
                <a16:creationId xmlns:a16="http://schemas.microsoft.com/office/drawing/2014/main" id="{65239182-97EA-4B1F-907B-3851F04B0C4B}"/>
              </a:ext>
            </a:extLst>
          </p:cNvPr>
          <p:cNvSpPr/>
          <p:nvPr/>
        </p:nvSpPr>
        <p:spPr>
          <a:xfrm>
            <a:off x="10974818" y="950965"/>
            <a:ext cx="793221" cy="538608"/>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0:00-2:22</a:t>
            </a: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8303065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P spid="24" grpId="0" animBg="1"/>
      <p:bldP spid="2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72C29DAA412E49BAAFF08A5483A59D" ma:contentTypeVersion="13" ma:contentTypeDescription="Create a new document." ma:contentTypeScope="" ma:versionID="fd55c09cce8a2f40eb98f77dd7baa6ae">
  <xsd:schema xmlns:xsd="http://www.w3.org/2001/XMLSchema" xmlns:xs="http://www.w3.org/2001/XMLSchema" xmlns:p="http://schemas.microsoft.com/office/2006/metadata/properties" xmlns:ns2="f469d987-3536-4042-845b-11c6c10f55e4" xmlns:ns3="5188ea77-d324-4396-afdc-27b8543f78cf" targetNamespace="http://schemas.microsoft.com/office/2006/metadata/properties" ma:root="true" ma:fieldsID="bc01b560efecdfb51c9402aee97f8a2c" ns2:_="" ns3:_="">
    <xsd:import namespace="f469d987-3536-4042-845b-11c6c10f55e4"/>
    <xsd:import namespace="5188ea77-d324-4396-afdc-27b8543f78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69d987-3536-4042-845b-11c6c10f55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88ea77-d324-4396-afdc-27b8543f78c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53B8A4-5EF4-4107-845E-BAD15A1B22A4}"/>
</file>

<file path=customXml/itemProps2.xml><?xml version="1.0" encoding="utf-8"?>
<ds:datastoreItem xmlns:ds="http://schemas.openxmlformats.org/officeDocument/2006/customXml" ds:itemID="{2A3EEAD6-057F-44BA-8B0B-421AB51412EE}"/>
</file>

<file path=customXml/itemProps3.xml><?xml version="1.0" encoding="utf-8"?>
<ds:datastoreItem xmlns:ds="http://schemas.openxmlformats.org/officeDocument/2006/customXml" ds:itemID="{D840679E-DD44-41A7-99D0-289F71B113FC}"/>
</file>

<file path=docProps/app.xml><?xml version="1.0" encoding="utf-8"?>
<Properties xmlns="http://schemas.openxmlformats.org/officeDocument/2006/extended-properties" xmlns:vt="http://schemas.openxmlformats.org/officeDocument/2006/docPropsVTypes">
  <TotalTime>3221</TotalTime>
  <Words>2999</Words>
  <Application>Microsoft Office PowerPoint</Application>
  <PresentationFormat>Widescreen</PresentationFormat>
  <Paragraphs>321</Paragraphs>
  <Slides>18</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Century Gothic</vt:lpstr>
      <vt:lpstr>Exo 2</vt:lpstr>
      <vt:lpstr>Open Sans</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Miners</dc:creator>
  <cp:lastModifiedBy>Lara</cp:lastModifiedBy>
  <cp:revision>184</cp:revision>
  <cp:lastPrinted>2022-01-12T15:12:52Z</cp:lastPrinted>
  <dcterms:created xsi:type="dcterms:W3CDTF">2019-11-28T00:18:28Z</dcterms:created>
  <dcterms:modified xsi:type="dcterms:W3CDTF">2022-02-24T21:32:14Z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0x0101001D72C29DAA412E49BAAFF08A5483A59D</vt:lpwstr>
  </property>
</Properties>
</file>