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2" r:id="rId2"/>
    <p:sldId id="299" r:id="rId3"/>
    <p:sldId id="316" r:id="rId4"/>
    <p:sldId id="305" r:id="rId5"/>
    <p:sldId id="307" r:id="rId6"/>
    <p:sldId id="323" r:id="rId7"/>
    <p:sldId id="324" r:id="rId8"/>
    <p:sldId id="325" r:id="rId9"/>
    <p:sldId id="308" r:id="rId10"/>
    <p:sldId id="326"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1F2C70"/>
    <a:srgbClr val="B9EDFF"/>
    <a:srgbClr val="16AC94"/>
    <a:srgbClr val="BFF7EE"/>
    <a:srgbClr val="1DD9FF"/>
    <a:srgbClr val="00B0D4"/>
    <a:srgbClr val="0095C8"/>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8"/>
    <p:restoredTop sz="75126" autoAdjust="0"/>
  </p:normalViewPr>
  <p:slideViewPr>
    <p:cSldViewPr snapToGrid="0" snapToObjects="1">
      <p:cViewPr varScale="1">
        <p:scale>
          <a:sx n="61" d="100"/>
          <a:sy n="61" d="100"/>
        </p:scale>
        <p:origin x="153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r>
              <a:rPr lang="en-GB" b="1" i="0" dirty="0">
                <a:solidFill>
                  <a:schemeClr val="tx1"/>
                </a:solidFill>
                <a:effectLst/>
                <a:latin typeface="+mn-lt"/>
              </a:rPr>
              <a:t> </a:t>
            </a:r>
            <a:r>
              <a:rPr lang="en-GB" b="0" i="0" dirty="0">
                <a:solidFill>
                  <a:srgbClr val="212529"/>
                </a:solidFill>
                <a:effectLst/>
                <a:latin typeface="source sans pro" panose="020B0503030403020204" pitchFamily="34" charset="0"/>
              </a:rPr>
              <a:t>The North East Local Enterprise Partnership works with partners to develop a more competitive economy for the North East, Helping to create more and better jobs for everyone.</a:t>
            </a:r>
          </a:p>
          <a:p>
            <a:endParaRPr lang="en-GB" b="1"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87209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a:t>
            </a:r>
          </a:p>
          <a:p>
            <a:pPr marL="228600" indent="-228600">
              <a:buAutoNum type="arabicParenR"/>
            </a:pPr>
            <a:r>
              <a:rPr lang="en-GB" b="0" dirty="0"/>
              <a:t>https://www.northeastambition.co.uk/directory/-sunderland-engineering-training-association</a:t>
            </a:r>
          </a:p>
          <a:p>
            <a:pPr marL="228600" indent="-228600">
              <a:buAutoNum type="arabicParenR"/>
            </a:pPr>
            <a:r>
              <a:rPr lang="en-GB" b="0" dirty="0"/>
              <a:t>https://www.northeastambition.co.uk/directory/young-enterprise-team-programme</a:t>
            </a:r>
          </a:p>
          <a:p>
            <a:pPr marL="228600" indent="-228600">
              <a:buAutoNum type="arabicParenR"/>
            </a:pPr>
            <a:r>
              <a:rPr lang="en-GB" b="0" dirty="0"/>
              <a:t>https://www.northeastambition.co.uk/directory/career-development-professionals</a:t>
            </a:r>
          </a:p>
          <a:p>
            <a:pPr marL="228600" indent="-228600">
              <a:buAutoNum type="arabicParenR"/>
            </a:pPr>
            <a:r>
              <a:rPr lang="en-GB" dirty="0"/>
              <a:t>https://www.northeastambition.co.uk/directory/start-profile</a:t>
            </a:r>
          </a:p>
          <a:p>
            <a:pPr marL="228600" indent="-228600">
              <a:buAutoNum type="arabicParenR"/>
            </a:pPr>
            <a:r>
              <a:rPr lang="en-GB" dirty="0"/>
              <a:t>https://www.northeastambition.co.uk/directory/careers-resource-success-at-school</a:t>
            </a:r>
          </a:p>
          <a:p>
            <a:pPr marL="228600" indent="-228600">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399076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10138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85206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132671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341484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b="0" dirty="0"/>
              <a:t>https://tracinggreen.uk/about/</a:t>
            </a:r>
          </a:p>
          <a:p>
            <a:pPr marL="228600" indent="-228600">
              <a:buAutoNum type="arabicParenR"/>
            </a:pPr>
            <a:r>
              <a:rPr lang="en-GB" b="0" dirty="0"/>
              <a:t>https://thegreenarchitect.co.uk/</a:t>
            </a:r>
          </a:p>
          <a:p>
            <a:pPr marL="228600" indent="-228600">
              <a:buAutoNum type="arabicParenR"/>
            </a:pPr>
            <a:r>
              <a:rPr lang="en-GB" b="0" dirty="0"/>
              <a:t>https://www.karbonhomes.co.uk/about-us/media-centre/news/2021/september/bringing-you-with-us-on-the-journey-to-net-zero-carbon/</a:t>
            </a:r>
          </a:p>
          <a:p>
            <a:pPr marL="228600" indent="-228600">
              <a:buAutoNum type="arabicParenR"/>
            </a:pPr>
            <a:endParaRPr lang="en-GB" b="1" dirty="0"/>
          </a:p>
          <a:p>
            <a:pPr marL="228600" indent="-228600">
              <a:buAutoNum type="arabicParenR"/>
            </a:pPr>
            <a:endParaRPr lang="en-GB" b="1" dirty="0"/>
          </a:p>
          <a:p>
            <a:pPr marL="228600" indent="-228600">
              <a:buAutoNum type="arabicParenR"/>
            </a:pPr>
            <a:endParaRPr lang="en-GB" b="1"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50954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https://www.northeastambition.co.uk/directory/-ncs-skills-booster-programme</a:t>
            </a:r>
          </a:p>
          <a:p>
            <a:pPr marL="228600" indent="-228600">
              <a:buAutoNum type="arabicParenR"/>
            </a:pPr>
            <a:r>
              <a:rPr lang="en-GB" b="0" dirty="0"/>
              <a:t>https://www.northeastambition.co.uk/directory/young-enterprise-company-programme</a:t>
            </a:r>
          </a:p>
          <a:p>
            <a:pPr marL="228600" indent="-228600">
              <a:buAutoNum type="arabicParenR"/>
            </a:pPr>
            <a:r>
              <a:rPr lang="en-GB" dirty="0"/>
              <a:t>https://www.northeastambition.co.uk/directory/education-development-trust</a:t>
            </a:r>
          </a:p>
          <a:p>
            <a:pPr marL="228600" indent="-228600">
              <a:buAutoNum type="arabicParenR"/>
            </a:pPr>
            <a:r>
              <a:rPr lang="en-GB" dirty="0"/>
              <a:t>https://www.northeastambition.co.uk/directory/unlocking-talent-and-potential</a:t>
            </a:r>
          </a:p>
          <a:p>
            <a:pPr marL="228600" indent="-228600">
              <a:buAutoNum type="arabicParenR"/>
            </a:pPr>
            <a:r>
              <a:rPr lang="en-GB" dirty="0"/>
              <a:t>https://www.northeastambition.co.uk/directory/futureme</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https://www.northeastambition.co.uk/directory/skills-builder-accelerator</a:t>
            </a:r>
          </a:p>
          <a:p>
            <a:pPr marL="228600" indent="-228600">
              <a:buAutoNum type="arabicParenR"/>
            </a:pPr>
            <a:r>
              <a:rPr lang="en-GB" dirty="0"/>
              <a:t>https://www.northeastambition.co.uk/directory/educational-speakers</a:t>
            </a:r>
          </a:p>
          <a:p>
            <a:pPr marL="228600" indent="-228600">
              <a:buAutoNum type="arabicParenR"/>
            </a:pPr>
            <a:r>
              <a:rPr lang="en-GB" dirty="0"/>
              <a:t>https://www.northeastambition.co.uk/directory/higher-education</a:t>
            </a:r>
          </a:p>
          <a:p>
            <a:pPr marL="228600" indent="-228600">
              <a:buAutoNum type="arabicParenR"/>
            </a:pPr>
            <a:r>
              <a:rPr lang="en-GB" dirty="0"/>
              <a:t>https://www.northeastambition.co.uk/directory/-nustem-northumbria-university</a:t>
            </a:r>
          </a:p>
          <a:p>
            <a:pPr marL="228600" indent="-228600">
              <a:buAutoNum type="arabicParenR"/>
            </a:pPr>
            <a:r>
              <a:rPr lang="en-GB" dirty="0"/>
              <a:t>https://www.northeastambition.co.uk/directory/www.outreachnortheast.ac.uk</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2534632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9.png"/><Relationship Id="rId3" Type="http://schemas.openxmlformats.org/officeDocument/2006/relationships/hyperlink" Target="https://www.northeastambition.co.uk/directory/higher-education" TargetMode="External"/><Relationship Id="rId7" Type="http://schemas.openxmlformats.org/officeDocument/2006/relationships/hyperlink" Target="https://www.northeastambition.co.uk/directory/www.outreachnortheast.ac.uk" TargetMode="External"/><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www.northeastambition.co.uk/directory/educational-speakers" TargetMode="External"/><Relationship Id="rId5" Type="http://schemas.openxmlformats.org/officeDocument/2006/relationships/hyperlink" Target="https://www.northeastambition.co.uk/directory/-nustem-northumbria-university"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s://www.northeastambition.co.uk/directory/skills-builder-accelerator"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northeastambition.co.uk/directory/start-profile" TargetMode="External"/><Relationship Id="rId7" Type="http://schemas.openxmlformats.org/officeDocument/2006/relationships/hyperlink" Target="https://www.northeastambition.co.uk/directory/-sunderland-engineering-training-association" TargetMode="External"/><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9.png"/><Relationship Id="rId5" Type="http://schemas.openxmlformats.org/officeDocument/2006/relationships/hyperlink" Target="https://www.northeastambition.co.uk/directory/careers-resource-success-at-school" TargetMode="External"/><Relationship Id="rId10" Type="http://schemas.openxmlformats.org/officeDocument/2006/relationships/image" Target="../media/image27.gif"/><Relationship Id="rId4" Type="http://schemas.openxmlformats.org/officeDocument/2006/relationships/image" Target="../media/image24.jpeg"/><Relationship Id="rId9" Type="http://schemas.openxmlformats.org/officeDocument/2006/relationships/hyperlink" Target="https://www.northeastambition.co.uk/directory/career-development-professiona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karbonhomes.co.uk/about-us/media-centre/news/2021/september/bringing-you-with-us-on-the-journey-to-net-zero-carbon/"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hegreenarchitect.co.uk/" TargetMode="External"/><Relationship Id="rId5" Type="http://schemas.openxmlformats.org/officeDocument/2006/relationships/image" Target="../media/image11.png"/><Relationship Id="rId4" Type="http://schemas.openxmlformats.org/officeDocument/2006/relationships/hyperlink" Target="https://tracinggreen.uk/about/" TargetMode="Externa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png"/><Relationship Id="rId3" Type="http://schemas.openxmlformats.org/officeDocument/2006/relationships/hyperlink" Target="https://www.northeastambition.co.uk/directory/young-enterprise-company-programme" TargetMode="External"/><Relationship Id="rId7" Type="http://schemas.openxmlformats.org/officeDocument/2006/relationships/hyperlink" Target="https://www.northeastambition.co.uk/directory/unlocking-talent-and-potential" TargetMode="External"/><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s://www.northeastambition.co.uk/directory/-ncs-skills-booster-programme" TargetMode="External"/><Relationship Id="rId5" Type="http://schemas.openxmlformats.org/officeDocument/2006/relationships/hyperlink" Target="https://www.northeastambition.co.uk/directory/education-development-trust" TargetMode="External"/><Relationship Id="rId10" Type="http://schemas.openxmlformats.org/officeDocument/2006/relationships/image" Target="../media/image17.jpeg"/><Relationship Id="rId4" Type="http://schemas.openxmlformats.org/officeDocument/2006/relationships/image" Target="../media/image14.png"/><Relationship Id="rId9" Type="http://schemas.openxmlformats.org/officeDocument/2006/relationships/hyperlink" Target="https://www.northeastambition.co.uk/directory/future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a:extLst>
              <a:ext uri="{FF2B5EF4-FFF2-40B4-BE49-F238E27FC236}">
                <a16:creationId xmlns:a16="http://schemas.microsoft.com/office/drawing/2014/main" id="{99591041-DFC6-4AEF-AE41-79E0021E758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9" name="Picture 2">
            <a:extLst>
              <a:ext uri="{FF2B5EF4-FFF2-40B4-BE49-F238E27FC236}">
                <a16:creationId xmlns:a16="http://schemas.microsoft.com/office/drawing/2014/main" id="{91B5A2CD-9611-41BE-B044-74AF4AC53C8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A809FF8C-12D4-40DB-BEFC-7FBA2CDA6ABE}"/>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11" name="Title 1">
            <a:extLst>
              <a:ext uri="{FF2B5EF4-FFF2-40B4-BE49-F238E27FC236}">
                <a16:creationId xmlns:a16="http://schemas.microsoft.com/office/drawing/2014/main" id="{81B4F1FF-7AD5-4235-ABE1-95FFE67CBDBF}"/>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800" dirty="0">
                <a:solidFill>
                  <a:srgbClr val="8D0E57"/>
                </a:solidFill>
                <a:latin typeface="Arial" panose="020B0604020202020204" pitchFamily="34" charset="0"/>
                <a:cs typeface="Arial" panose="020B0604020202020204" pitchFamily="34" charset="0"/>
              </a:rPr>
              <a:t>The world of work in the North East </a:t>
            </a:r>
          </a:p>
          <a:p>
            <a:pPr algn="l"/>
            <a:r>
              <a:rPr lang="en-GB" sz="2800" dirty="0">
                <a:solidFill>
                  <a:srgbClr val="8D0E57"/>
                </a:solidFill>
                <a:latin typeface="Arial" panose="020B0604020202020204" pitchFamily="34" charset="0"/>
                <a:cs typeface="Arial" panose="020B0604020202020204" pitchFamily="34" charset="0"/>
              </a:rPr>
              <a:t>Y11 Lesson Plan</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EE12B71-6971-407C-AE92-5E88E7448E7D}"/>
              </a:ext>
            </a:extLst>
          </p:cNvPr>
          <p:cNvSpPr txBox="1"/>
          <p:nvPr/>
        </p:nvSpPr>
        <p:spPr>
          <a:xfrm>
            <a:off x="3036574" y="937208"/>
            <a:ext cx="8760137" cy="830997"/>
          </a:xfrm>
          <a:prstGeom prst="rect">
            <a:avLst/>
          </a:prstGeom>
          <a:noFill/>
        </p:spPr>
        <p:txBody>
          <a:bodyPr wrap="square" rtlCol="0">
            <a:spAutoFit/>
          </a:bodyPr>
          <a:lstStyle/>
          <a:p>
            <a:r>
              <a:rPr lang="en-GB" sz="1600" b="1" i="0" dirty="0">
                <a:effectLst/>
                <a:latin typeface="Century Gothic" panose="020B0502020202020204" pitchFamily="34" charset="0"/>
              </a:rPr>
              <a:t>The North East Raising Aspiration Partnership </a:t>
            </a:r>
            <a:r>
              <a:rPr lang="en-GB" sz="1600" b="0" i="0" dirty="0">
                <a:effectLst/>
                <a:latin typeface="Century Gothic" panose="020B0502020202020204" pitchFamily="34" charset="0"/>
              </a:rPr>
              <a:t>is a collaboration of the five universities in the North East of England, working together to support young people to think about their futures and how higher education can help them reach their goals.</a:t>
            </a:r>
            <a:endParaRPr lang="en-GB" sz="1600" dirty="0">
              <a:latin typeface="Century Gothic" panose="020B0502020202020204" pitchFamily="34" charset="0"/>
            </a:endParaRPr>
          </a:p>
        </p:txBody>
      </p:sp>
      <p:sp>
        <p:nvSpPr>
          <p:cNvPr id="21" name="TextBox 20">
            <a:extLst>
              <a:ext uri="{FF2B5EF4-FFF2-40B4-BE49-F238E27FC236}">
                <a16:creationId xmlns:a16="http://schemas.microsoft.com/office/drawing/2014/main" id="{70C21F92-3D70-49F5-A648-FCAA656A7C3C}"/>
              </a:ext>
            </a:extLst>
          </p:cNvPr>
          <p:cNvSpPr txBox="1"/>
          <p:nvPr/>
        </p:nvSpPr>
        <p:spPr>
          <a:xfrm>
            <a:off x="395288" y="2079945"/>
            <a:ext cx="8104474" cy="584775"/>
          </a:xfrm>
          <a:prstGeom prst="rect">
            <a:avLst/>
          </a:prstGeom>
          <a:noFill/>
        </p:spPr>
        <p:txBody>
          <a:bodyPr wrap="square" rtlCol="0">
            <a:spAutoFit/>
          </a:bodyPr>
          <a:lstStyle/>
          <a:p>
            <a:r>
              <a:rPr lang="en-GB" sz="1600" b="1" i="0" dirty="0">
                <a:effectLst/>
                <a:latin typeface="Century Gothic" panose="020B0502020202020204" pitchFamily="34" charset="0"/>
              </a:rPr>
              <a:t>NUSTEM</a:t>
            </a:r>
            <a:r>
              <a:rPr lang="en-GB" sz="1600" b="0" i="0" dirty="0">
                <a:effectLst/>
                <a:latin typeface="Century Gothic" panose="020B0502020202020204" pitchFamily="34" charset="0"/>
              </a:rPr>
              <a:t> works with teachers and employers to develop resources for Primary and Secondary schools and for family activities.</a:t>
            </a:r>
            <a:endParaRPr lang="en-GB" sz="1600" dirty="0">
              <a:latin typeface="Century Gothic" panose="020B0502020202020204" pitchFamily="34" charset="0"/>
            </a:endParaRPr>
          </a:p>
        </p:txBody>
      </p:sp>
      <p:sp>
        <p:nvSpPr>
          <p:cNvPr id="22" name="TextBox 21">
            <a:extLst>
              <a:ext uri="{FF2B5EF4-FFF2-40B4-BE49-F238E27FC236}">
                <a16:creationId xmlns:a16="http://schemas.microsoft.com/office/drawing/2014/main" id="{0B01378F-539C-4958-A42A-7CD45DE5D03C}"/>
              </a:ext>
            </a:extLst>
          </p:cNvPr>
          <p:cNvSpPr txBox="1"/>
          <p:nvPr/>
        </p:nvSpPr>
        <p:spPr>
          <a:xfrm>
            <a:off x="3036574" y="2881218"/>
            <a:ext cx="8760137" cy="1077218"/>
          </a:xfrm>
          <a:prstGeom prst="rect">
            <a:avLst/>
          </a:prstGeom>
          <a:noFill/>
        </p:spPr>
        <p:txBody>
          <a:bodyPr wrap="square" rtlCol="0">
            <a:spAutoFit/>
          </a:bodyPr>
          <a:lstStyle/>
          <a:p>
            <a:r>
              <a:rPr lang="en-GB" sz="1600" b="1" i="0" dirty="0">
                <a:effectLst/>
                <a:latin typeface="Century Gothic" panose="020B0502020202020204" pitchFamily="34" charset="0"/>
              </a:rPr>
              <a:t>Outreach North East </a:t>
            </a:r>
            <a:r>
              <a:rPr lang="en-GB" sz="1600" b="0" i="0" dirty="0">
                <a:effectLst/>
                <a:latin typeface="Century Gothic" panose="020B0502020202020204" pitchFamily="34" charset="0"/>
              </a:rPr>
              <a:t>is a single point of contact for teachers and advisers in the North East of England which aims to provide impartial information about higher education to help teachers and advisers best support their students in making informed choices about their futures.</a:t>
            </a:r>
            <a:endParaRPr lang="en-GB" sz="1600" dirty="0">
              <a:latin typeface="Century Gothic" panose="020B0502020202020204" pitchFamily="34" charset="0"/>
            </a:endParaRPr>
          </a:p>
        </p:txBody>
      </p:sp>
      <p:pic>
        <p:nvPicPr>
          <p:cNvPr id="24" name="Picture 4" descr="North East Raising Aspiration Partnership">
            <a:hlinkClick r:id="rId3"/>
            <a:extLst>
              <a:ext uri="{FF2B5EF4-FFF2-40B4-BE49-F238E27FC236}">
                <a16:creationId xmlns:a16="http://schemas.microsoft.com/office/drawing/2014/main" id="{F8323471-A14A-49B2-9463-40E78D7A4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85503"/>
            <a:ext cx="2497150" cy="9304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6" descr="NUSTEM at Northumbria University">
            <a:hlinkClick r:id="rId5"/>
            <a:extLst>
              <a:ext uri="{FF2B5EF4-FFF2-40B4-BE49-F238E27FC236}">
                <a16:creationId xmlns:a16="http://schemas.microsoft.com/office/drawing/2014/main" id="{3800D891-A9FE-4E34-B574-804F3F159B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2723" y="1911766"/>
            <a:ext cx="3323988" cy="7386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Outreach North East">
            <a:hlinkClick r:id="rId7"/>
            <a:extLst>
              <a:ext uri="{FF2B5EF4-FFF2-40B4-BE49-F238E27FC236}">
                <a16:creationId xmlns:a16="http://schemas.microsoft.com/office/drawing/2014/main" id="{8FDC8EB7-F280-435F-8FCB-1D28C2EF5A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044556"/>
            <a:ext cx="2524189" cy="7774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E235764-8632-45EC-89AE-BD6EEE6CE06E}"/>
              </a:ext>
            </a:extLst>
          </p:cNvPr>
          <p:cNvSpPr txBox="1"/>
          <p:nvPr/>
        </p:nvSpPr>
        <p:spPr>
          <a:xfrm>
            <a:off x="395288" y="4151511"/>
            <a:ext cx="8760137" cy="584775"/>
          </a:xfrm>
          <a:prstGeom prst="rect">
            <a:avLst/>
          </a:prstGeom>
          <a:noFill/>
        </p:spPr>
        <p:txBody>
          <a:bodyPr wrap="square" rtlCol="0">
            <a:spAutoFit/>
          </a:bodyPr>
          <a:lstStyle/>
          <a:p>
            <a:r>
              <a:rPr lang="en-GB" sz="1600" b="1" i="0" dirty="0">
                <a:effectLst/>
                <a:latin typeface="Century Gothic" panose="020B0502020202020204" pitchFamily="34" charset="0"/>
              </a:rPr>
              <a:t>The Skills Builder Partnership </a:t>
            </a:r>
            <a:r>
              <a:rPr lang="en-GB" sz="1600" b="0" i="0" dirty="0">
                <a:effectLst/>
                <a:latin typeface="Century Gothic" panose="020B0502020202020204" pitchFamily="34" charset="0"/>
              </a:rPr>
              <a:t>brings together over 800 schools, colleges, employers and organisations around a common approach to building eight essential skills.</a:t>
            </a:r>
            <a:endParaRPr lang="en-GB" sz="1600" dirty="0">
              <a:latin typeface="Century Gothic" panose="020B0502020202020204" pitchFamily="34" charset="0"/>
            </a:endParaRPr>
          </a:p>
        </p:txBody>
      </p:sp>
      <p:pic>
        <p:nvPicPr>
          <p:cNvPr id="29" name="Picture 2" descr="Skills Builder Accelerator">
            <a:hlinkClick r:id="rId9"/>
            <a:extLst>
              <a:ext uri="{FF2B5EF4-FFF2-40B4-BE49-F238E27FC236}">
                <a16:creationId xmlns:a16="http://schemas.microsoft.com/office/drawing/2014/main" id="{79028ED3-C12D-4600-B611-9B1923E10C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1218" y="4025509"/>
            <a:ext cx="2537254" cy="7484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6" descr="Speakers for Schools">
            <a:hlinkClick r:id="rId11"/>
            <a:extLst>
              <a:ext uri="{FF2B5EF4-FFF2-40B4-BE49-F238E27FC236}">
                <a16:creationId xmlns:a16="http://schemas.microsoft.com/office/drawing/2014/main" id="{5F2470B2-8272-4E10-91D2-0734D3828F37}"/>
              </a:ext>
            </a:extLst>
          </p:cNvPr>
          <p:cNvPicPr>
            <a:picLocks noChangeAspect="1" noChangeArrowheads="1"/>
          </p:cNvPicPr>
          <p:nvPr/>
        </p:nvPicPr>
        <p:blipFill>
          <a:blip r:embed="rId12">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rcRect/>
          <a:stretch>
            <a:fillRect/>
          </a:stretch>
        </p:blipFill>
        <p:spPr bwMode="auto">
          <a:xfrm>
            <a:off x="437787" y="4984250"/>
            <a:ext cx="2260809" cy="687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9B111F9E-4ED3-4A91-859D-47C28B5032E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Shape 114">
            <a:extLst>
              <a:ext uri="{FF2B5EF4-FFF2-40B4-BE49-F238E27FC236}">
                <a16:creationId xmlns:a16="http://schemas.microsoft.com/office/drawing/2014/main" id="{790D1E62-299E-4EDB-A00C-27841C488ED7}"/>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2" descr="New Career Development Framework">
            <a:extLst>
              <a:ext uri="{FF2B5EF4-FFF2-40B4-BE49-F238E27FC236}">
                <a16:creationId xmlns:a16="http://schemas.microsoft.com/office/drawing/2014/main" id="{C7E5DA6E-A796-4175-B8C1-B26CB6F697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39925C3-BBE9-40CD-B02F-BA39E4E567DD}"/>
              </a:ext>
            </a:extLst>
          </p:cNvPr>
          <p:cNvSpPr txBox="1"/>
          <p:nvPr/>
        </p:nvSpPr>
        <p:spPr>
          <a:xfrm>
            <a:off x="3036574" y="4881645"/>
            <a:ext cx="8761898" cy="830997"/>
          </a:xfrm>
          <a:prstGeom prst="rect">
            <a:avLst/>
          </a:prstGeom>
          <a:noFill/>
        </p:spPr>
        <p:txBody>
          <a:bodyPr wrap="square" rtlCol="0">
            <a:spAutoFit/>
          </a:bodyPr>
          <a:lstStyle/>
          <a:p>
            <a:r>
              <a:rPr lang="en-GB" sz="1600" b="1" i="0" dirty="0">
                <a:effectLst/>
                <a:latin typeface="Century Gothic" panose="020B0502020202020204" pitchFamily="34" charset="0"/>
              </a:rPr>
              <a:t>Speakers for Schools </a:t>
            </a:r>
            <a:r>
              <a:rPr lang="en-GB" sz="1600" b="0" i="0" dirty="0">
                <a:effectLst/>
                <a:latin typeface="Century Gothic" panose="020B0502020202020204" pitchFamily="34" charset="0"/>
              </a:rPr>
              <a:t>was founded in 2010 by ITV’s Political Editor Robert </a:t>
            </a:r>
            <a:r>
              <a:rPr lang="en-GB" sz="1600" b="0" i="0" dirty="0" err="1">
                <a:effectLst/>
                <a:latin typeface="Century Gothic" panose="020B0502020202020204" pitchFamily="34" charset="0"/>
              </a:rPr>
              <a:t>Peston</a:t>
            </a:r>
            <a:r>
              <a:rPr lang="en-GB" sz="1600" b="0" i="0" dirty="0">
                <a:effectLst/>
                <a:latin typeface="Century Gothic" panose="020B0502020202020204" pitchFamily="34" charset="0"/>
              </a:rPr>
              <a:t> and supported by the Law Family Charitable Foundation with a mission to help level the playing field for young people of all backgrounds.</a:t>
            </a:r>
            <a:endParaRPr lang="en-GB" sz="1600" dirty="0">
              <a:latin typeface="Century Gothic" panose="020B0502020202020204" pitchFamily="34" charset="0"/>
            </a:endParaRPr>
          </a:p>
        </p:txBody>
      </p:sp>
    </p:spTree>
    <p:extLst>
      <p:ext uri="{BB962C8B-B14F-4D97-AF65-F5344CB8AC3E}">
        <p14:creationId xmlns:p14="http://schemas.microsoft.com/office/powerpoint/2010/main" val="372203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BB6E98D1-4B2A-4864-B1D8-557290E4D5D9}"/>
              </a:ext>
            </a:extLst>
          </p:cNvPr>
          <p:cNvSpPr txBox="1"/>
          <p:nvPr/>
        </p:nvSpPr>
        <p:spPr>
          <a:xfrm>
            <a:off x="2528888" y="4881645"/>
            <a:ext cx="9269584" cy="830997"/>
          </a:xfrm>
          <a:prstGeom prst="rect">
            <a:avLst/>
          </a:prstGeom>
          <a:noFill/>
        </p:spPr>
        <p:txBody>
          <a:bodyPr wrap="square" rtlCol="0">
            <a:spAutoFit/>
          </a:bodyPr>
          <a:lstStyle/>
          <a:p>
            <a:r>
              <a:rPr lang="en-GB" sz="1600" b="1" i="0" dirty="0">
                <a:effectLst/>
                <a:latin typeface="Century Gothic" panose="020B0502020202020204" pitchFamily="34" charset="0"/>
              </a:rPr>
              <a:t>The Register </a:t>
            </a:r>
            <a:r>
              <a:rPr lang="en-GB" sz="1600" i="0" dirty="0">
                <a:effectLst/>
                <a:latin typeface="Century Gothic" panose="020B0502020202020204" pitchFamily="34" charset="0"/>
              </a:rPr>
              <a:t>is the single national directory of professionally qualified careers practitioners working across schools, colleges and universities, as well as public sector and private practitioners for adults.</a:t>
            </a:r>
          </a:p>
        </p:txBody>
      </p:sp>
      <p:sp>
        <p:nvSpPr>
          <p:cNvPr id="15" name="TextBox 14">
            <a:extLst>
              <a:ext uri="{FF2B5EF4-FFF2-40B4-BE49-F238E27FC236}">
                <a16:creationId xmlns:a16="http://schemas.microsoft.com/office/drawing/2014/main" id="{392C0DB4-25ED-45B3-8DB3-5F7BBD0A7396}"/>
              </a:ext>
            </a:extLst>
          </p:cNvPr>
          <p:cNvSpPr txBox="1"/>
          <p:nvPr/>
        </p:nvSpPr>
        <p:spPr>
          <a:xfrm>
            <a:off x="2696420" y="1145359"/>
            <a:ext cx="9102052" cy="602876"/>
          </a:xfrm>
          <a:prstGeom prst="rect">
            <a:avLst/>
          </a:prstGeom>
          <a:noFill/>
        </p:spPr>
        <p:txBody>
          <a:bodyPr wrap="square" rtlCol="0">
            <a:spAutoFit/>
          </a:bodyPr>
          <a:lstStyle/>
          <a:p>
            <a:r>
              <a:rPr lang="en-GB" sz="1600" b="1" i="0" dirty="0">
                <a:effectLst/>
                <a:latin typeface="Century Gothic" panose="020B0502020202020204" pitchFamily="34" charset="0"/>
              </a:rPr>
              <a:t>Start</a:t>
            </a:r>
            <a:r>
              <a:rPr lang="en-GB" sz="1600" b="0" i="0" dirty="0">
                <a:effectLst/>
                <a:latin typeface="Century Gothic" panose="020B0502020202020204" pitchFamily="34" charset="0"/>
              </a:rPr>
              <a:t> is a digital careers platform with the information, advice and tools your learners need to grow in confidence and prepare for their future.</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DC0C6E8B-4401-48ED-8ED6-DFB6D0AC0ADC}"/>
              </a:ext>
            </a:extLst>
          </p:cNvPr>
          <p:cNvSpPr txBox="1"/>
          <p:nvPr/>
        </p:nvSpPr>
        <p:spPr>
          <a:xfrm>
            <a:off x="395289" y="2089022"/>
            <a:ext cx="9406437" cy="584775"/>
          </a:xfrm>
          <a:prstGeom prst="rect">
            <a:avLst/>
          </a:prstGeom>
          <a:noFill/>
        </p:spPr>
        <p:txBody>
          <a:bodyPr wrap="square" rtlCol="0">
            <a:spAutoFit/>
          </a:bodyPr>
          <a:lstStyle/>
          <a:p>
            <a:r>
              <a:rPr lang="en-GB" sz="1600" b="1" i="0" dirty="0">
                <a:effectLst/>
                <a:latin typeface="Century Gothic" panose="020B0502020202020204" pitchFamily="34" charset="0"/>
              </a:rPr>
              <a:t>Success at School </a:t>
            </a:r>
            <a:r>
              <a:rPr lang="en-GB" sz="1600" b="0" i="0" dirty="0">
                <a:effectLst/>
                <a:latin typeface="Century Gothic" panose="020B0502020202020204" pitchFamily="34" charset="0"/>
              </a:rPr>
              <a:t>is the place for young people to explore careers, get the lowdown on top employers, and search for the latest jobs, courses and advice.</a:t>
            </a:r>
            <a:endParaRPr lang="en-GB" sz="1600" dirty="0">
              <a:latin typeface="Century Gothic" panose="020B0502020202020204" pitchFamily="34" charset="0"/>
            </a:endParaRPr>
          </a:p>
        </p:txBody>
      </p:sp>
      <p:pic>
        <p:nvPicPr>
          <p:cNvPr id="27" name="Picture 8" descr="Start">
            <a:hlinkClick r:id="rId3"/>
            <a:extLst>
              <a:ext uri="{FF2B5EF4-FFF2-40B4-BE49-F238E27FC236}">
                <a16:creationId xmlns:a16="http://schemas.microsoft.com/office/drawing/2014/main" id="{D2FB46A1-0E0D-4F95-999C-3AC0A778A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02847"/>
            <a:ext cx="2133600" cy="794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10" descr="Success at School - Choose your next steps">
            <a:hlinkClick r:id="rId5"/>
            <a:extLst>
              <a:ext uri="{FF2B5EF4-FFF2-40B4-BE49-F238E27FC236}">
                <a16:creationId xmlns:a16="http://schemas.microsoft.com/office/drawing/2014/main" id="{E1AFEA82-DC1B-4D5E-8B60-B1217C4BD1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564" r="21226"/>
          <a:stretch/>
        </p:blipFill>
        <p:spPr bwMode="auto">
          <a:xfrm>
            <a:off x="10010274" y="1677621"/>
            <a:ext cx="1786437" cy="11241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05A0024-A8C3-4648-9D6D-211CB259C802}"/>
              </a:ext>
            </a:extLst>
          </p:cNvPr>
          <p:cNvSpPr txBox="1"/>
          <p:nvPr/>
        </p:nvSpPr>
        <p:spPr>
          <a:xfrm>
            <a:off x="2696420" y="2979300"/>
            <a:ext cx="9102052" cy="830997"/>
          </a:xfrm>
          <a:prstGeom prst="rect">
            <a:avLst/>
          </a:prstGeom>
          <a:noFill/>
        </p:spPr>
        <p:txBody>
          <a:bodyPr wrap="square" rtlCol="0">
            <a:spAutoFit/>
          </a:bodyPr>
          <a:lstStyle/>
          <a:p>
            <a:r>
              <a:rPr lang="en-GB" sz="1600" b="1" i="0" dirty="0">
                <a:effectLst/>
                <a:latin typeface="Century Gothic" panose="020B0502020202020204" pitchFamily="34" charset="0"/>
              </a:rPr>
              <a:t>Sunderland Engineering Training Association (Seta) </a:t>
            </a:r>
            <a:r>
              <a:rPr lang="en-GB" sz="1600" b="0" i="0" dirty="0">
                <a:effectLst/>
                <a:latin typeface="Century Gothic" panose="020B0502020202020204" pitchFamily="34" charset="0"/>
              </a:rPr>
              <a:t>is a not-for-profit Group Training Association which delivers apprenticeships and both standard and bespoke commercial training courses.</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9102CA66-E8F9-4BE5-8D9B-2DCE2A9E8E35}"/>
              </a:ext>
            </a:extLst>
          </p:cNvPr>
          <p:cNvSpPr txBox="1"/>
          <p:nvPr/>
        </p:nvSpPr>
        <p:spPr>
          <a:xfrm>
            <a:off x="395287" y="4101485"/>
            <a:ext cx="9256267" cy="584775"/>
          </a:xfrm>
          <a:prstGeom prst="rect">
            <a:avLst/>
          </a:prstGeom>
          <a:noFill/>
        </p:spPr>
        <p:txBody>
          <a:bodyPr wrap="square" rtlCol="0">
            <a:spAutoFit/>
          </a:bodyPr>
          <a:lstStyle/>
          <a:p>
            <a:r>
              <a:rPr lang="en-GB" sz="1600" b="1" i="0" dirty="0">
                <a:effectLst/>
                <a:latin typeface="Century Gothic" panose="020B0502020202020204" pitchFamily="34" charset="0"/>
              </a:rPr>
              <a:t>Team Programme </a:t>
            </a:r>
            <a:r>
              <a:rPr lang="en-GB" sz="1600" b="0" i="0" dirty="0">
                <a:effectLst/>
                <a:latin typeface="Century Gothic" panose="020B0502020202020204" pitchFamily="34" charset="0"/>
              </a:rPr>
              <a:t>is an enterprise journey for learners who have mild to moderate learning difficulties.</a:t>
            </a:r>
            <a:endParaRPr lang="en-GB" sz="1600" dirty="0">
              <a:latin typeface="Century Gothic" panose="020B0502020202020204" pitchFamily="34" charset="0"/>
            </a:endParaRPr>
          </a:p>
        </p:txBody>
      </p:sp>
      <p:pic>
        <p:nvPicPr>
          <p:cNvPr id="32" name="Picture 2" descr="Sunderland Engineering Training Association">
            <a:hlinkClick r:id="rId7"/>
            <a:extLst>
              <a:ext uri="{FF2B5EF4-FFF2-40B4-BE49-F238E27FC236}">
                <a16:creationId xmlns:a16="http://schemas.microsoft.com/office/drawing/2014/main" id="{DF54EA8A-D761-427A-A186-668D05F49F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9" y="2965082"/>
            <a:ext cx="2133599" cy="838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6" descr="UK Register of Career Development Professionals">
            <a:hlinkClick r:id="rId9"/>
            <a:extLst>
              <a:ext uri="{FF2B5EF4-FFF2-40B4-BE49-F238E27FC236}">
                <a16:creationId xmlns:a16="http://schemas.microsoft.com/office/drawing/2014/main" id="{25455A7B-2E51-41F7-B033-BC310BE52E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47" y="4799979"/>
            <a:ext cx="1689682" cy="892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3">
            <a:extLst>
              <a:ext uri="{FF2B5EF4-FFF2-40B4-BE49-F238E27FC236}">
                <a16:creationId xmlns:a16="http://schemas.microsoft.com/office/drawing/2014/main" id="{764C0C7A-0BA5-4029-BEA1-6151CDD71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Shape 114">
            <a:extLst>
              <a:ext uri="{FF2B5EF4-FFF2-40B4-BE49-F238E27FC236}">
                <a16:creationId xmlns:a16="http://schemas.microsoft.com/office/drawing/2014/main" id="{7F9070E2-2932-4BFF-87C0-AAF7B06F33DD}"/>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0" name="Picture 12" descr="New Career Development Framework">
            <a:extLst>
              <a:ext uri="{FF2B5EF4-FFF2-40B4-BE49-F238E27FC236}">
                <a16:creationId xmlns:a16="http://schemas.microsoft.com/office/drawing/2014/main" id="{6C57B7F2-3C5B-4C04-AB27-7B308CD2E5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Princes Trust Team Programme – The Bowthorpe News">
            <a:extLst>
              <a:ext uri="{FF2B5EF4-FFF2-40B4-BE49-F238E27FC236}">
                <a16:creationId xmlns:a16="http://schemas.microsoft.com/office/drawing/2014/main" id="{16B4CDB1-0D02-4446-B583-F8FBE74737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34570" y="3902107"/>
            <a:ext cx="2518208" cy="7324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5707520-B0DD-4751-B227-E8364C5DD1D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31" name="TextBox 30">
            <a:extLst>
              <a:ext uri="{FF2B5EF4-FFF2-40B4-BE49-F238E27FC236}">
                <a16:creationId xmlns:a16="http://schemas.microsoft.com/office/drawing/2014/main" id="{D569A7A8-236D-4A3F-88B5-777F75E11B7B}"/>
              </a:ext>
            </a:extLst>
          </p:cNvPr>
          <p:cNvSpPr txBox="1"/>
          <p:nvPr/>
        </p:nvSpPr>
        <p:spPr>
          <a:xfrm>
            <a:off x="5856514" y="166000"/>
            <a:ext cx="5848046" cy="584775"/>
          </a:xfrm>
          <a:prstGeom prst="rect">
            <a:avLst/>
          </a:prstGeom>
          <a:noFill/>
        </p:spPr>
        <p:txBody>
          <a:bodyPr wrap="square" rtlCol="0">
            <a:spAutoFit/>
          </a:bodyPr>
          <a:lstStyle/>
          <a:p>
            <a:r>
              <a:rPr lang="en-GB" sz="1600" i="1" u="sng" dirty="0">
                <a:latin typeface="Century Gothic" panose="020B0502020202020204" pitchFamily="34" charset="0"/>
              </a:rPr>
              <a:t>Please Note</a:t>
            </a:r>
            <a:r>
              <a:rPr lang="en-GB" sz="1600" i="1" dirty="0">
                <a:latin typeface="Century Gothic" panose="020B0502020202020204" pitchFamily="34" charset="0"/>
              </a:rPr>
              <a:t>: The lesson can be split into two parts if time is short. Part 1: slides 1-10, Part 2: slides 11-21.</a:t>
            </a:r>
          </a:p>
        </p:txBody>
      </p:sp>
      <p:sp>
        <p:nvSpPr>
          <p:cNvPr id="13" name="Google Shape;35;p2">
            <a:extLst>
              <a:ext uri="{FF2B5EF4-FFF2-40B4-BE49-F238E27FC236}">
                <a16:creationId xmlns:a16="http://schemas.microsoft.com/office/drawing/2014/main" id="{2F62E948-7A62-45BE-B6C4-D16B6A70624D}"/>
              </a:ext>
            </a:extLst>
          </p:cNvPr>
          <p:cNvSpPr txBox="1"/>
          <p:nvPr/>
        </p:nvSpPr>
        <p:spPr>
          <a:xfrm>
            <a:off x="231132" y="29067"/>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200" b="1" dirty="0">
                <a:latin typeface="Century Gothic" panose="020B0502020202020204" pitchFamily="34" charset="0"/>
                <a:ea typeface="Arial"/>
                <a:cs typeface="Arial"/>
                <a:sym typeface="Arial"/>
              </a:rPr>
              <a:t>Y11</a:t>
            </a:r>
            <a:r>
              <a:rPr lang="en-GB" sz="2200" b="1" dirty="0">
                <a:solidFill>
                  <a:schemeClr val="tx1"/>
                </a:solidFill>
                <a:latin typeface="Century Gothic" panose="020B0502020202020204" pitchFamily="34" charset="0"/>
                <a:ea typeface="Arial"/>
                <a:cs typeface="Arial"/>
                <a:sym typeface="Arial"/>
              </a:rPr>
              <a:t> Lesson Plan</a:t>
            </a:r>
            <a:endParaRPr sz="22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200" dirty="0">
                <a:solidFill>
                  <a:schemeClr val="tx1"/>
                </a:solidFill>
                <a:latin typeface="Century Gothic" panose="020B0502020202020204" pitchFamily="34" charset="0"/>
                <a:ea typeface="Arial"/>
                <a:cs typeface="Arial"/>
                <a:sym typeface="Arial"/>
              </a:rPr>
              <a:t>Lesson Duration: 30-45 minutes</a:t>
            </a:r>
            <a:endParaRPr sz="2200" dirty="0">
              <a:solidFill>
                <a:schemeClr val="tx1"/>
              </a:solidFill>
              <a:latin typeface="Century Gothic" panose="020B0502020202020204" pitchFamily="34" charset="0"/>
            </a:endParaRPr>
          </a:p>
        </p:txBody>
      </p:sp>
      <p:graphicFrame>
        <p:nvGraphicFramePr>
          <p:cNvPr id="20" name="Google Shape;30;p2">
            <a:extLst>
              <a:ext uri="{FF2B5EF4-FFF2-40B4-BE49-F238E27FC236}">
                <a16:creationId xmlns:a16="http://schemas.microsoft.com/office/drawing/2014/main" id="{828E2107-BB03-42E9-BFED-68166BB66AFA}"/>
              </a:ext>
            </a:extLst>
          </p:cNvPr>
          <p:cNvGraphicFramePr/>
          <p:nvPr>
            <p:extLst>
              <p:ext uri="{D42A27DB-BD31-4B8C-83A1-F6EECF244321}">
                <p14:modId xmlns:p14="http://schemas.microsoft.com/office/powerpoint/2010/main" val="1929834171"/>
              </p:ext>
            </p:extLst>
          </p:nvPr>
        </p:nvGraphicFramePr>
        <p:xfrm>
          <a:off x="231131" y="843642"/>
          <a:ext cx="11635323" cy="4853287"/>
        </p:xfrm>
        <a:graphic>
          <a:graphicData uri="http://schemas.openxmlformats.org/drawingml/2006/table">
            <a:tbl>
              <a:tblPr bandRow="1">
                <a:noFill/>
              </a:tblPr>
              <a:tblGrid>
                <a:gridCol w="642455">
                  <a:extLst>
                    <a:ext uri="{9D8B030D-6E8A-4147-A177-3AD203B41FA5}">
                      <a16:colId xmlns:a16="http://schemas.microsoft.com/office/drawing/2014/main" val="20000"/>
                    </a:ext>
                  </a:extLst>
                </a:gridCol>
                <a:gridCol w="2047035">
                  <a:extLst>
                    <a:ext uri="{9D8B030D-6E8A-4147-A177-3AD203B41FA5}">
                      <a16:colId xmlns:a16="http://schemas.microsoft.com/office/drawing/2014/main" val="20001"/>
                    </a:ext>
                  </a:extLst>
                </a:gridCol>
                <a:gridCol w="887104">
                  <a:extLst>
                    <a:ext uri="{9D8B030D-6E8A-4147-A177-3AD203B41FA5}">
                      <a16:colId xmlns:a16="http://schemas.microsoft.com/office/drawing/2014/main" val="20002"/>
                    </a:ext>
                  </a:extLst>
                </a:gridCol>
                <a:gridCol w="7414493">
                  <a:extLst>
                    <a:ext uri="{9D8B030D-6E8A-4147-A177-3AD203B41FA5}">
                      <a16:colId xmlns:a16="http://schemas.microsoft.com/office/drawing/2014/main" val="20003"/>
                    </a:ext>
                  </a:extLst>
                </a:gridCol>
                <a:gridCol w="644236">
                  <a:extLst>
                    <a:ext uri="{9D8B030D-6E8A-4147-A177-3AD203B41FA5}">
                      <a16:colId xmlns:a16="http://schemas.microsoft.com/office/drawing/2014/main" val="201755333"/>
                    </a:ext>
                  </a:extLst>
                </a:gridCol>
              </a:tblGrid>
              <a:tr h="383201">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1F2C70"/>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 </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CDI</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extLst>
                  <a:ext uri="{0D108BD9-81ED-4DB2-BD59-A6C34878D82A}">
                    <a16:rowId xmlns:a16="http://schemas.microsoft.com/office/drawing/2014/main" val="10000"/>
                  </a:ext>
                </a:extLst>
              </a:tr>
              <a:tr h="518841">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1-2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Learning objectives &amp; keywords</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 look at the learning objectives and keywords for the lesson. </a:t>
                      </a:r>
                      <a:endParaRPr lang="en-GB"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N/A</a:t>
                      </a:r>
                      <a:endParaRPr sz="1200" b="1"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1"/>
                  </a:ext>
                </a:extLst>
              </a:tr>
              <a:tr h="518841">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4-6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Whole class</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u="none" strike="noStrike" cap="none" dirty="0">
                          <a:solidFill>
                            <a:schemeClr val="dk1"/>
                          </a:solidFill>
                          <a:latin typeface="Century Gothic" panose="020B0502020202020204" pitchFamily="34" charset="0"/>
                          <a:ea typeface="Arial"/>
                          <a:cs typeface="Arial"/>
                          <a:sym typeface="Arial"/>
                        </a:rPr>
                        <a:t>Learners discuss what LMI is and how it can be used to understand what employment opportunities there are locally.     </a:t>
                      </a:r>
                      <a:endParaRPr sz="12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50300" marB="50300" anchor="ctr">
                    <a:solidFill>
                      <a:srgbClr val="1DD9FF"/>
                    </a:solidFill>
                  </a:tcPr>
                </a:tc>
                <a:extLst>
                  <a:ext uri="{0D108BD9-81ED-4DB2-BD59-A6C34878D82A}">
                    <a16:rowId xmlns:a16="http://schemas.microsoft.com/office/drawing/2014/main" val="10002"/>
                  </a:ext>
                </a:extLst>
              </a:tr>
              <a:tr h="680549">
                <a:tc>
                  <a:txBody>
                    <a:bodyPr/>
                    <a:lstStyle/>
                    <a:p>
                      <a:pPr marL="0" marR="0" lvl="0" indent="0" algn="ctr" rtl="0">
                        <a:spcBef>
                          <a:spcPts val="0"/>
                        </a:spcBef>
                        <a:spcAft>
                          <a:spcPts val="0"/>
                        </a:spcAft>
                        <a:buNone/>
                      </a:pPr>
                      <a:r>
                        <a:rPr lang="en-GB" sz="1200" b="1" u="none" strike="noStrike" cap="none" dirty="0">
                          <a:solidFill>
                            <a:schemeClr val="dk1"/>
                          </a:solidFill>
                          <a:latin typeface="Century Gothic" panose="020B0502020202020204" pitchFamily="34" charset="0"/>
                          <a:ea typeface="Arial"/>
                          <a:cs typeface="Arial"/>
                          <a:sym typeface="Arial"/>
                        </a:rPr>
                        <a:t>3-5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200" b="1" u="none" strike="noStrike" cap="none" dirty="0">
                          <a:solidFill>
                            <a:schemeClr val="dk1"/>
                          </a:solidFill>
                          <a:latin typeface="Century Gothic" panose="020B0502020202020204" pitchFamily="34" charset="0"/>
                          <a:ea typeface="Arial"/>
                          <a:cs typeface="Arial"/>
                          <a:sym typeface="Arial"/>
                        </a:rPr>
                        <a:t>2. The North East Labour Market</a:t>
                      </a:r>
                      <a:endParaRPr lang="en-GB"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Pair</a:t>
                      </a:r>
                      <a:endParaRPr sz="12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B9EDFF"/>
                    </a:solidFill>
                  </a:tcPr>
                </a:tc>
                <a:tc>
                  <a:txBody>
                    <a:bodyPr/>
                    <a:lstStyle/>
                    <a:p>
                      <a:pPr marL="0" marR="0" lvl="0" indent="0" algn="l" rtl="0">
                        <a:spcBef>
                          <a:spcPts val="0"/>
                        </a:spcBef>
                        <a:spcAft>
                          <a:spcPts val="0"/>
                        </a:spcAft>
                        <a:buNone/>
                      </a:pPr>
                      <a:r>
                        <a:rPr lang="en-GB" sz="1200" b="0" u="none" strike="noStrike" cap="none" dirty="0">
                          <a:solidFill>
                            <a:schemeClr val="dk1"/>
                          </a:solidFill>
                          <a:latin typeface="Century Gothic" panose="020B0502020202020204" pitchFamily="34" charset="0"/>
                          <a:ea typeface="Arial"/>
                          <a:cs typeface="Arial"/>
                          <a:sym typeface="Arial"/>
                        </a:rPr>
                        <a:t>Learners discuss what opportunities, employers and sectors they are aware of in the North East and the potential work these sectors entail. </a:t>
                      </a:r>
                      <a:endParaRPr sz="12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spcBef>
                          <a:spcPts val="0"/>
                        </a:spcBef>
                        <a:spcAft>
                          <a:spcPts val="0"/>
                        </a:spcAft>
                        <a:buNone/>
                      </a:pPr>
                      <a:endParaRPr sz="1200" b="0"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3"/>
                  </a:ext>
                </a:extLst>
              </a:tr>
              <a:tr h="610381">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2-3 mins</a:t>
                      </a:r>
                      <a:endParaRPr sz="12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3. </a:t>
                      </a:r>
                      <a:r>
                        <a:rPr lang="en-GB" sz="1200" b="1" u="none" strike="noStrike" cap="none" dirty="0">
                          <a:solidFill>
                            <a:schemeClr val="dk1"/>
                          </a:solidFill>
                          <a:latin typeface="Century Gothic" panose="020B0502020202020204" pitchFamily="34" charset="0"/>
                          <a:ea typeface="Arial"/>
                          <a:cs typeface="Arial"/>
                          <a:sym typeface="Arial"/>
                        </a:rPr>
                        <a:t>Your North East opportunities in Construction</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Learners find out more </a:t>
                      </a:r>
                      <a:r>
                        <a:rPr lang="en-GB" sz="1200" b="0">
                          <a:solidFill>
                            <a:schemeClr val="dk1"/>
                          </a:solidFill>
                          <a:latin typeface="Century Gothic" panose="020B0502020202020204" pitchFamily="34" charset="0"/>
                          <a:ea typeface="Arial"/>
                          <a:cs typeface="Arial"/>
                          <a:sym typeface="Arial"/>
                        </a:rPr>
                        <a:t>about Construction in </a:t>
                      </a:r>
                      <a:r>
                        <a:rPr lang="en-GB" sz="1200" b="0" dirty="0">
                          <a:solidFill>
                            <a:schemeClr val="dk1"/>
                          </a:solidFill>
                          <a:latin typeface="Century Gothic" panose="020B0502020202020204" pitchFamily="34" charset="0"/>
                          <a:ea typeface="Arial"/>
                          <a:cs typeface="Arial"/>
                          <a:sym typeface="Arial"/>
                        </a:rPr>
                        <a:t>the North East, and watch a film exploring this. Are any of the careers featured of interest to them?</a:t>
                      </a:r>
                      <a:endParaRPr sz="12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1"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4"/>
                  </a:ext>
                </a:extLst>
              </a:tr>
              <a:tr h="508662">
                <a:tc>
                  <a:txBody>
                    <a:bodyPr/>
                    <a:lstStyle/>
                    <a:p>
                      <a:pPr marL="0" marR="0" lvl="0" indent="0" algn="ctr" rtl="0">
                        <a:spcBef>
                          <a:spcPts val="0"/>
                        </a:spcBef>
                        <a:spcAft>
                          <a:spcPts val="0"/>
                        </a:spcAft>
                        <a:buNone/>
                      </a:pPr>
                      <a:r>
                        <a:rPr lang="en-GB" sz="1200" b="1" dirty="0">
                          <a:solidFill>
                            <a:schemeClr val="dk1"/>
                          </a:solidFill>
                          <a:latin typeface="Century Gothic" panose="020B0502020202020204" pitchFamily="34" charset="0"/>
                          <a:ea typeface="Arial"/>
                          <a:cs typeface="Arial"/>
                          <a:sym typeface="Arial"/>
                        </a:rPr>
                        <a:t>5-7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solidFill>
                            <a:schemeClr val="dk1"/>
                          </a:solidFill>
                          <a:latin typeface="Century Gothic" panose="020B0502020202020204" pitchFamily="34" charset="0"/>
                          <a:ea typeface="Arial"/>
                          <a:cs typeface="Arial"/>
                          <a:sym typeface="Arial"/>
                        </a:rPr>
                        <a:t>4. Reflecting on your career ideas</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Pair/</a:t>
                      </a:r>
                    </a:p>
                    <a:p>
                      <a:pPr marL="0" marR="0" lvl="0" indent="0" algn="ctr"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Individual</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solidFill>
                            <a:schemeClr val="dk1"/>
                          </a:solidFill>
                          <a:latin typeface="Century Gothic" panose="020B0502020202020204" pitchFamily="34" charset="0"/>
                          <a:ea typeface="Arial"/>
                          <a:cs typeface="Arial"/>
                          <a:sym typeface="Arial"/>
                        </a:rPr>
                        <a:t>Learners work in pairs to discuss what they want their futures to look like, using the What? Where? How? prompts to help. They then reflect individually about how they feel regarding their future. </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10005"/>
                  </a:ext>
                </a:extLst>
              </a:tr>
              <a:tr h="562075">
                <a:tc rowSpan="2">
                  <a:txBody>
                    <a:bodyPr/>
                    <a:lstStyle/>
                    <a:p>
                      <a:pPr marL="0" marR="0" lvl="0" indent="0" algn="ctr" rtl="0">
                        <a:spcBef>
                          <a:spcPts val="0"/>
                        </a:spcBef>
                        <a:spcAft>
                          <a:spcPts val="0"/>
                        </a:spcAft>
                        <a:buNone/>
                      </a:pPr>
                      <a:r>
                        <a:rPr lang="en-GB" sz="1200" b="1" dirty="0">
                          <a:latin typeface="Century Gothic" panose="020B0502020202020204" pitchFamily="34" charset="0"/>
                        </a:rPr>
                        <a:t>7-10 mins</a:t>
                      </a:r>
                      <a:endParaRPr sz="1200" b="1" dirty="0">
                        <a:latin typeface="Century Gothic" panose="020B0502020202020204" pitchFamily="34" charset="0"/>
                      </a:endParaRPr>
                    </a:p>
                  </a:txBody>
                  <a:tcPr marL="91450" marR="91450" marT="45725" marB="45725" anchor="ctr">
                    <a:solidFill>
                      <a:srgbClr val="1DD9FF"/>
                    </a:solidFill>
                  </a:tcPr>
                </a:tc>
                <a:tc rowSpan="2">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5. Making plans for your future</a:t>
                      </a:r>
                      <a:endParaRPr sz="1200" b="1" dirty="0">
                        <a:latin typeface="Century Gothic" panose="020B0502020202020204" pitchFamily="34" charset="0"/>
                      </a:endParaRPr>
                    </a:p>
                  </a:txBody>
                  <a:tcPr marL="32150" marR="32150" marT="0" marB="0" anchor="ctr">
                    <a:solidFill>
                      <a:srgbClr val="1DD9FF"/>
                    </a:solidFill>
                  </a:tcPr>
                </a:tc>
                <a:tc rowSpan="2">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Pair</a:t>
                      </a:r>
                      <a:endParaRPr sz="1200" b="0" dirty="0">
                        <a:latin typeface="Century Gothic" panose="020B0502020202020204" pitchFamily="34" charset="0"/>
                      </a:endParaRPr>
                    </a:p>
                  </a:txBody>
                  <a:tcPr marL="32150" marR="32150" marT="0" marB="0" anchor="ctr">
                    <a:solidFill>
                      <a:srgbClr val="1DD9FF"/>
                    </a:solidFill>
                  </a:tcPr>
                </a:tc>
                <a:tc rowSpan="2">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Learners begin this section by exploring some top tips for successful interviews. They then read about alternative options for the world of work, including T Levels. Lastly, they read about some key sources where they can find more information. </a:t>
                      </a: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192117671"/>
                  </a:ext>
                </a:extLst>
              </a:tr>
              <a:tr h="562075">
                <a:tc vMerge="1">
                  <a:txBody>
                    <a:bodyPr/>
                    <a:lstStyle/>
                    <a:p>
                      <a:pPr marL="0" marR="0" lvl="0" indent="0" algn="ctr" rtl="0">
                        <a:spcBef>
                          <a:spcPts val="0"/>
                        </a:spcBef>
                        <a:spcAft>
                          <a:spcPts val="0"/>
                        </a:spcAft>
                        <a:buNone/>
                      </a:pPr>
                      <a:endParaRPr sz="1200" b="1" dirty="0">
                        <a:latin typeface="Century Gothic" panose="020B0502020202020204" pitchFamily="34" charset="0"/>
                      </a:endParaRPr>
                    </a:p>
                  </a:txBody>
                  <a:tcPr marL="91450" marR="91450" marT="45725" marB="45725" anchor="ctr">
                    <a:solidFill>
                      <a:srgbClr val="1DD9FF"/>
                    </a:solidFill>
                  </a:tcPr>
                </a:tc>
                <a:tc vMerge="1">
                  <a:txBody>
                    <a:bodyPr/>
                    <a:lstStyle/>
                    <a:p>
                      <a:pPr marL="0" marR="0" lvl="0" indent="0" algn="l" rtl="0">
                        <a:lnSpc>
                          <a:spcPct val="100000"/>
                        </a:lnSpc>
                        <a:spcBef>
                          <a:spcPts val="0"/>
                        </a:spcBef>
                        <a:spcAft>
                          <a:spcPts val="0"/>
                        </a:spcAft>
                        <a:buClr>
                          <a:schemeClr val="dk1"/>
                        </a:buClr>
                        <a:buSzPts val="1200"/>
                        <a:buFont typeface="Arial"/>
                        <a:buNone/>
                      </a:pPr>
                      <a:endParaRPr sz="1200" b="1" dirty="0">
                        <a:latin typeface="Century Gothic" panose="020B0502020202020204" pitchFamily="34" charset="0"/>
                      </a:endParaRPr>
                    </a:p>
                  </a:txBody>
                  <a:tcPr marL="32150" marR="32150" marT="0" marB="0" anchor="ctr">
                    <a:solidFill>
                      <a:srgbClr val="1DD9FF"/>
                    </a:solidFill>
                  </a:tcPr>
                </a:tc>
                <a:tc vMerge="1">
                  <a:txBody>
                    <a:bodyPr/>
                    <a:lstStyle/>
                    <a:p>
                      <a:pPr marL="0" marR="0" lvl="0" indent="0" algn="ctr"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tc vMerge="1">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567550405"/>
                  </a:ext>
                </a:extLst>
              </a:tr>
              <a:tr h="508662">
                <a:tc>
                  <a:txBody>
                    <a:bodyPr/>
                    <a:lstStyle/>
                    <a:p>
                      <a:pPr marL="0" marR="0" lvl="0" indent="0" algn="ctr" rtl="0">
                        <a:spcBef>
                          <a:spcPts val="0"/>
                        </a:spcBef>
                        <a:spcAft>
                          <a:spcPts val="0"/>
                        </a:spcAft>
                        <a:buNone/>
                      </a:pPr>
                      <a:r>
                        <a:rPr lang="en-GB" sz="1200" b="1" dirty="0">
                          <a:latin typeface="Century Gothic" panose="020B0502020202020204" pitchFamily="34" charset="0"/>
                        </a:rPr>
                        <a:t>5-7 mins</a:t>
                      </a:r>
                      <a:endParaRPr sz="12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1" dirty="0">
                          <a:latin typeface="Century Gothic" panose="020B0502020202020204" pitchFamily="34" charset="0"/>
                        </a:rPr>
                        <a:t>6. Can you balance your life and work?</a:t>
                      </a:r>
                      <a:endParaRPr sz="12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Pair/</a:t>
                      </a:r>
                    </a:p>
                    <a:p>
                      <a:pPr marL="0" marR="0" lvl="0" indent="0" algn="ctr"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Individual</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200" b="0" dirty="0">
                          <a:latin typeface="Century Gothic" panose="020B0502020202020204" pitchFamily="34" charset="0"/>
                        </a:rPr>
                        <a:t>Learners discuss the importance of balance in their lives, particularly when it comes to home and work. They consider things they or others could do to enhance their physical and mental health.  </a:t>
                      </a:r>
                      <a:endParaRPr sz="12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2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714360462"/>
                  </a:ext>
                </a:extLst>
              </a:tr>
            </a:tbl>
          </a:graphicData>
        </a:graphic>
      </p:graphicFrame>
      <p:pic>
        <p:nvPicPr>
          <p:cNvPr id="15" name="Picture 2" descr="New Career Development Framework">
            <a:extLst>
              <a:ext uri="{FF2B5EF4-FFF2-40B4-BE49-F238E27FC236}">
                <a16:creationId xmlns:a16="http://schemas.microsoft.com/office/drawing/2014/main" id="{C20059F1-FCFA-41AC-B8C8-3EB54A9BC5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9057" y="4707791"/>
            <a:ext cx="370867" cy="3708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7F105A67-CCBE-4F16-89FE-A16E9473C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9061" y="1815500"/>
            <a:ext cx="370867" cy="3708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6" descr="New Career Development Framework">
            <a:extLst>
              <a:ext uri="{FF2B5EF4-FFF2-40B4-BE49-F238E27FC236}">
                <a16:creationId xmlns:a16="http://schemas.microsoft.com/office/drawing/2014/main" id="{EFC598B3-1690-477E-87BC-95B5C8E46A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1359058" y="4146562"/>
            <a:ext cx="370867" cy="3708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8" name="Picture 4" descr="New Career Development Framework">
            <a:extLst>
              <a:ext uri="{FF2B5EF4-FFF2-40B4-BE49-F238E27FC236}">
                <a16:creationId xmlns:a16="http://schemas.microsoft.com/office/drawing/2014/main" id="{E6523AC6-96E1-4381-9A0B-9126690F3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9061" y="3062917"/>
            <a:ext cx="370867" cy="3708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9" name="Picture 8" descr="New Career Development Framework">
            <a:extLst>
              <a:ext uri="{FF2B5EF4-FFF2-40B4-BE49-F238E27FC236}">
                <a16:creationId xmlns:a16="http://schemas.microsoft.com/office/drawing/2014/main" id="{33839E87-6553-4A61-B12F-0142C3DC99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59056" y="5253443"/>
            <a:ext cx="370867" cy="3708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 name="Picture 12" descr="New Career Development Framework">
            <a:extLst>
              <a:ext uri="{FF2B5EF4-FFF2-40B4-BE49-F238E27FC236}">
                <a16:creationId xmlns:a16="http://schemas.microsoft.com/office/drawing/2014/main" id="{BEF11947-EB81-4CFF-8CB6-D7695F4616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9060" y="2405768"/>
            <a:ext cx="370867" cy="3708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2" name="Picture 10" descr="New Career Development Framework">
            <a:extLst>
              <a:ext uri="{FF2B5EF4-FFF2-40B4-BE49-F238E27FC236}">
                <a16:creationId xmlns:a16="http://schemas.microsoft.com/office/drawing/2014/main" id="{FF929C55-9DA5-49C3-A352-78ED57D483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59059" y="3625424"/>
            <a:ext cx="370867" cy="37086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7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A4F10CD-4180-4306-9A33-6A4B891550C3}"/>
              </a:ext>
            </a:extLst>
          </p:cNvPr>
          <p:cNvSpPr/>
          <p:nvPr/>
        </p:nvSpPr>
        <p:spPr>
          <a:xfrm>
            <a:off x="588064" y="3176539"/>
            <a:ext cx="6438377" cy="57498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2</a:t>
            </a: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588064" y="2330225"/>
            <a:ext cx="6438377" cy="57498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1</a:t>
            </a:r>
          </a:p>
        </p:txBody>
      </p:sp>
      <p:sp>
        <p:nvSpPr>
          <p:cNvPr id="18" name="Rectangle: Rounded Corners 17">
            <a:extLst>
              <a:ext uri="{FF2B5EF4-FFF2-40B4-BE49-F238E27FC236}">
                <a16:creationId xmlns:a16="http://schemas.microsoft.com/office/drawing/2014/main" id="{8AF92636-4B7C-4A21-B921-621EDD60FF49}"/>
              </a:ext>
            </a:extLst>
          </p:cNvPr>
          <p:cNvSpPr/>
          <p:nvPr/>
        </p:nvSpPr>
        <p:spPr>
          <a:xfrm>
            <a:off x="588064" y="4022852"/>
            <a:ext cx="6438377" cy="574982"/>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3</a:t>
            </a: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588063" y="1094276"/>
            <a:ext cx="11010380" cy="77278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Activity type &amp; timing </a:t>
            </a:r>
          </a:p>
          <a:p>
            <a:pPr algn="ctr"/>
            <a:r>
              <a:rPr lang="en-GB" sz="1600" dirty="0">
                <a:solidFill>
                  <a:schemeClr val="tx1"/>
                </a:solidFill>
                <a:latin typeface="Century Gothic" panose="020B0502020202020204" pitchFamily="34" charset="0"/>
                <a:cs typeface="Arial" panose="020B0604020202020204" pitchFamily="34" charset="0"/>
              </a:rPr>
              <a:t>Activity description</a:t>
            </a:r>
          </a:p>
        </p:txBody>
      </p:sp>
      <p:sp>
        <p:nvSpPr>
          <p:cNvPr id="24" name="Rectangle: Rounded Corners 23">
            <a:extLst>
              <a:ext uri="{FF2B5EF4-FFF2-40B4-BE49-F238E27FC236}">
                <a16:creationId xmlns:a16="http://schemas.microsoft.com/office/drawing/2014/main" id="{0A7A08A5-1823-441A-8D6C-B3C789AEB3C0}"/>
              </a:ext>
            </a:extLst>
          </p:cNvPr>
          <p:cNvSpPr/>
          <p:nvPr/>
        </p:nvSpPr>
        <p:spPr>
          <a:xfrm>
            <a:off x="6082380" y="4981550"/>
            <a:ext cx="5516063" cy="697684"/>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of key vocabulary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3BC2508A-3D7A-4A7B-93F1-CB58E3354BB6}"/>
              </a:ext>
            </a:extLst>
          </p:cNvPr>
          <p:cNvSpPr/>
          <p:nvPr/>
        </p:nvSpPr>
        <p:spPr>
          <a:xfrm>
            <a:off x="588063" y="4986174"/>
            <a:ext cx="5385201" cy="697684"/>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activity or prompt question</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6" name="TextBox 13">
            <a:extLst>
              <a:ext uri="{FF2B5EF4-FFF2-40B4-BE49-F238E27FC236}">
                <a16:creationId xmlns:a16="http://schemas.microsoft.com/office/drawing/2014/main" id="{B468C5FB-FB46-46D5-B4DF-845276B5C0C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5" name="Shape 114">
            <a:extLst>
              <a:ext uri="{FF2B5EF4-FFF2-40B4-BE49-F238E27FC236}">
                <a16:creationId xmlns:a16="http://schemas.microsoft.com/office/drawing/2014/main" id="{7B704A4E-3CBA-452A-84D8-329EAC55FE03}"/>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 to text boxes</a:t>
            </a:r>
          </a:p>
        </p:txBody>
      </p:sp>
      <p:sp>
        <p:nvSpPr>
          <p:cNvPr id="2" name="Rectangle 1">
            <a:extLst>
              <a:ext uri="{FF2B5EF4-FFF2-40B4-BE49-F238E27FC236}">
                <a16:creationId xmlns:a16="http://schemas.microsoft.com/office/drawing/2014/main" id="{337AD443-F115-4AF1-B57C-489F6798D23A}"/>
              </a:ext>
            </a:extLst>
          </p:cNvPr>
          <p:cNvSpPr/>
          <p:nvPr/>
        </p:nvSpPr>
        <p:spPr>
          <a:xfrm>
            <a:off x="7299158" y="2328457"/>
            <a:ext cx="4026568" cy="226937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0ED31CC0-4494-4D4F-95E7-BD3DC96606AD}"/>
              </a:ext>
            </a:extLst>
          </p:cNvPr>
          <p:cNvSpPr/>
          <p:nvPr/>
        </p:nvSpPr>
        <p:spPr>
          <a:xfrm>
            <a:off x="10473472" y="2097992"/>
            <a:ext cx="1124971" cy="80721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Video timing &amp; link</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30" name="Picture 4" descr="New Career Development Framework">
            <a:extLst>
              <a:ext uri="{FF2B5EF4-FFF2-40B4-BE49-F238E27FC236}">
                <a16:creationId xmlns:a16="http://schemas.microsoft.com/office/drawing/2014/main" id="{3009605E-76EF-4FAC-908D-CD6742C5F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9F034-4DAE-46B8-A9D2-3B3E3DF5079F}"/>
              </a:ext>
            </a:extLst>
          </p:cNvPr>
          <p:cNvSpPr txBox="1"/>
          <p:nvPr/>
        </p:nvSpPr>
        <p:spPr>
          <a:xfrm>
            <a:off x="9740036" y="318787"/>
            <a:ext cx="1585690" cy="276999"/>
          </a:xfrm>
          <a:prstGeom prst="rect">
            <a:avLst/>
          </a:prstGeom>
          <a:noFill/>
        </p:spPr>
        <p:txBody>
          <a:bodyPr wrap="none" rtlCol="0">
            <a:spAutoFit/>
          </a:bodyPr>
          <a:lstStyle/>
          <a:p>
            <a:r>
              <a:rPr lang="en-GB" sz="1200" dirty="0">
                <a:latin typeface="Century Gothic" panose="020B0502020202020204" pitchFamily="34" charset="0"/>
              </a:rPr>
              <a:t>CDI objective logo</a:t>
            </a:r>
          </a:p>
        </p:txBody>
      </p:sp>
    </p:spTree>
    <p:extLst>
      <p:ext uri="{BB962C8B-B14F-4D97-AF65-F5344CB8AC3E}">
        <p14:creationId xmlns:p14="http://schemas.microsoft.com/office/powerpoint/2010/main" val="46134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2ED22-54A8-4A11-AEDE-96D6D5A58311}"/>
              </a:ext>
            </a:extLst>
          </p:cNvPr>
          <p:cNvSpPr txBox="1"/>
          <p:nvPr/>
        </p:nvSpPr>
        <p:spPr>
          <a:xfrm>
            <a:off x="571122" y="772040"/>
            <a:ext cx="11049755" cy="5078313"/>
          </a:xfrm>
          <a:prstGeom prst="rect">
            <a:avLst/>
          </a:prstGeom>
          <a:noFill/>
        </p:spPr>
        <p:txBody>
          <a:bodyPr wrap="square" rtlCol="0" anchor="ctr">
            <a:spAutoFit/>
          </a:bodyPr>
          <a:lstStyle/>
          <a:p>
            <a:r>
              <a:rPr lang="en-GB" dirty="0">
                <a:latin typeface="Century Gothic" panose="020B0502020202020204" pitchFamily="34" charset="0"/>
              </a:rPr>
              <a:t>The following lesson has been prepared for minimum teacher preparation time. Each slide has information and a discussion or activity for learners.</a:t>
            </a:r>
          </a:p>
          <a:p>
            <a:endParaRPr lang="en-GB" dirty="0">
              <a:latin typeface="Century Gothic" panose="020B0502020202020204" pitchFamily="34" charset="0"/>
            </a:endParaRPr>
          </a:p>
          <a:p>
            <a:r>
              <a:rPr lang="en-GB" dirty="0">
                <a:latin typeface="Century Gothic" panose="020B0502020202020204" pitchFamily="34" charset="0"/>
              </a:rPr>
              <a:t>The objectives are identified with the CDI Framework logo          and are listed at the beginning of each lesson.</a:t>
            </a:r>
          </a:p>
          <a:p>
            <a:endParaRPr lang="en-GB" dirty="0">
              <a:latin typeface="Century Gothic" panose="020B0502020202020204" pitchFamily="34" charset="0"/>
            </a:endParaRPr>
          </a:p>
          <a:p>
            <a:r>
              <a:rPr lang="en-GB" dirty="0">
                <a:latin typeface="Century Gothic" panose="020B0502020202020204" pitchFamily="34" charset="0"/>
              </a:rPr>
              <a:t>Film clips are uploaded through </a:t>
            </a:r>
            <a:r>
              <a:rPr lang="en-GB" dirty="0" err="1">
                <a:latin typeface="Century Gothic" panose="020B0502020202020204" pitchFamily="34" charset="0"/>
              </a:rPr>
              <a:t>SafeShare</a:t>
            </a:r>
            <a:r>
              <a:rPr lang="en-GB" dirty="0">
                <a:latin typeface="Century Gothic" panose="020B0502020202020204" pitchFamily="34" charset="0"/>
              </a:rPr>
              <a:t> TV, meaning they can be played directly from the link on the slide without adverts or using YouTube. Timings are displayed in the box alongside the linked image.  </a:t>
            </a:r>
          </a:p>
          <a:p>
            <a:endParaRPr lang="en-GB" dirty="0">
              <a:latin typeface="Century Gothic" panose="020B0502020202020204" pitchFamily="34" charset="0"/>
            </a:endParaRPr>
          </a:p>
          <a:p>
            <a:r>
              <a:rPr lang="en-GB" dirty="0">
                <a:latin typeface="Century Gothic" panose="020B0502020202020204" pitchFamily="34" charset="0"/>
              </a:rPr>
              <a:t>Please view the lesson in “Slide Show” mode in PowerPoint. This is to ensure animations are displayed in the correct order, including the quiz answers.</a:t>
            </a:r>
          </a:p>
          <a:p>
            <a:endParaRPr lang="en-GB" dirty="0">
              <a:latin typeface="Century Gothic" panose="020B0502020202020204" pitchFamily="34" charset="0"/>
            </a:endParaRPr>
          </a:p>
          <a:p>
            <a:r>
              <a:rPr lang="en-GB" dirty="0">
                <a:latin typeface="Century Gothic" panose="020B0502020202020204" pitchFamily="34" charset="0"/>
              </a:rPr>
              <a:t>All links and references are in the Notes section under the slide should you need any further information.</a:t>
            </a:r>
          </a:p>
          <a:p>
            <a:endParaRPr lang="en-GB" dirty="0">
              <a:latin typeface="Century Gothic" panose="020B0502020202020204" pitchFamily="34" charset="0"/>
            </a:endParaRPr>
          </a:p>
          <a:p>
            <a:r>
              <a:rPr lang="en-GB" dirty="0">
                <a:latin typeface="Century Gothic" panose="020B0502020202020204" pitchFamily="34" charset="0"/>
              </a:rPr>
              <a:t>At the end of the lesson, there are further help and support links if you would like to go further in a particular area or wish to find out more about opportunities in the North East.  </a:t>
            </a:r>
          </a:p>
        </p:txBody>
      </p:sp>
      <p:sp>
        <p:nvSpPr>
          <p:cNvPr id="6" name="TextBox 13">
            <a:extLst>
              <a:ext uri="{FF2B5EF4-FFF2-40B4-BE49-F238E27FC236}">
                <a16:creationId xmlns:a16="http://schemas.microsoft.com/office/drawing/2014/main" id="{45614704-BE59-461A-A237-466A0F00BA2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7" name="Shape 114">
            <a:extLst>
              <a:ext uri="{FF2B5EF4-FFF2-40B4-BE49-F238E27FC236}">
                <a16:creationId xmlns:a16="http://schemas.microsoft.com/office/drawing/2014/main" id="{CE7157E0-98D4-4A45-90AD-967A1C63224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Using the resources</a:t>
            </a:r>
          </a:p>
        </p:txBody>
      </p:sp>
      <p:pic>
        <p:nvPicPr>
          <p:cNvPr id="9" name="Picture 4" descr="New Career Development Framework">
            <a:extLst>
              <a:ext uri="{FF2B5EF4-FFF2-40B4-BE49-F238E27FC236}">
                <a16:creationId xmlns:a16="http://schemas.microsoft.com/office/drawing/2014/main" id="{8904BF9A-F10F-45FB-B019-885A100F5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225" y="1535617"/>
            <a:ext cx="504921" cy="50492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54AAB7B-D668-4C3A-BB3D-8BD275A09BC5}"/>
              </a:ext>
            </a:extLst>
          </p:cNvPr>
          <p:cNvSpPr txBox="1"/>
          <p:nvPr/>
        </p:nvSpPr>
        <p:spPr>
          <a:xfrm>
            <a:off x="1349298" y="839222"/>
            <a:ext cx="10046465"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3" name="TextBox 22">
            <a:extLst>
              <a:ext uri="{FF2B5EF4-FFF2-40B4-BE49-F238E27FC236}">
                <a16:creationId xmlns:a16="http://schemas.microsoft.com/office/drawing/2014/main" id="{5C0CFFE4-9C93-472C-BE55-03513909B62E}"/>
              </a:ext>
            </a:extLst>
          </p:cNvPr>
          <p:cNvSpPr txBox="1"/>
          <p:nvPr/>
        </p:nvSpPr>
        <p:spPr>
          <a:xfrm>
            <a:off x="1349298" y="169549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4" name="TextBox 23">
            <a:extLst>
              <a:ext uri="{FF2B5EF4-FFF2-40B4-BE49-F238E27FC236}">
                <a16:creationId xmlns:a16="http://schemas.microsoft.com/office/drawing/2014/main" id="{33F9B254-EBFE-44AF-B68F-FC9F9015BCBF}"/>
              </a:ext>
            </a:extLst>
          </p:cNvPr>
          <p:cNvSpPr txBox="1"/>
          <p:nvPr/>
        </p:nvSpPr>
        <p:spPr>
          <a:xfrm>
            <a:off x="1349298" y="2551776"/>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25" name="TextBox 24">
            <a:extLst>
              <a:ext uri="{FF2B5EF4-FFF2-40B4-BE49-F238E27FC236}">
                <a16:creationId xmlns:a16="http://schemas.microsoft.com/office/drawing/2014/main" id="{292515BE-B2CE-40F3-B3ED-B6D8F064054F}"/>
              </a:ext>
            </a:extLst>
          </p:cNvPr>
          <p:cNvSpPr txBox="1"/>
          <p:nvPr/>
        </p:nvSpPr>
        <p:spPr>
          <a:xfrm>
            <a:off x="1349298" y="3410312"/>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26" name="TextBox 25">
            <a:extLst>
              <a:ext uri="{FF2B5EF4-FFF2-40B4-BE49-F238E27FC236}">
                <a16:creationId xmlns:a16="http://schemas.microsoft.com/office/drawing/2014/main" id="{544EC171-5D2A-473A-BD5F-DB58F6EF7726}"/>
              </a:ext>
            </a:extLst>
          </p:cNvPr>
          <p:cNvSpPr txBox="1"/>
          <p:nvPr/>
        </p:nvSpPr>
        <p:spPr>
          <a:xfrm>
            <a:off x="1349298" y="426658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27" name="TextBox 26">
            <a:extLst>
              <a:ext uri="{FF2B5EF4-FFF2-40B4-BE49-F238E27FC236}">
                <a16:creationId xmlns:a16="http://schemas.microsoft.com/office/drawing/2014/main" id="{CEA2DC8B-3732-4896-A500-C45F6ABC5531}"/>
              </a:ext>
            </a:extLst>
          </p:cNvPr>
          <p:cNvSpPr txBox="1"/>
          <p:nvPr/>
        </p:nvSpPr>
        <p:spPr>
          <a:xfrm>
            <a:off x="1349300" y="5122866"/>
            <a:ext cx="9813746" cy="584775"/>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the environment, politics and society connect with your own life and career. </a:t>
            </a:r>
            <a:r>
              <a:rPr lang="en-GB" sz="1600" dirty="0">
                <a:latin typeface="Century Gothic" panose="020B0502020202020204" pitchFamily="34" charset="0"/>
              </a:rPr>
              <a:t>  </a:t>
            </a:r>
          </a:p>
        </p:txBody>
      </p:sp>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7" name="Picture 2" descr="New Career Development Framework">
            <a:extLst>
              <a:ext uri="{FF2B5EF4-FFF2-40B4-BE49-F238E27FC236}">
                <a16:creationId xmlns:a16="http://schemas.microsoft.com/office/drawing/2014/main" id="{04BAF26A-9F5E-424D-8B23-9332C2AFB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5629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2D140A70-BCBF-4407-B4CD-8ABE76BD7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2512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D04F122B-35C1-462D-B9D4-ACAEEE2BBD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8" descr="New Career Development Framework">
            <a:extLst>
              <a:ext uri="{FF2B5EF4-FFF2-40B4-BE49-F238E27FC236}">
                <a16:creationId xmlns:a16="http://schemas.microsoft.com/office/drawing/2014/main" id="{4C2EA411-CD9C-41DC-98B7-8BB97D5DE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6885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New Career Development Framework">
            <a:extLst>
              <a:ext uri="{FF2B5EF4-FFF2-40B4-BE49-F238E27FC236}">
                <a16:creationId xmlns:a16="http://schemas.microsoft.com/office/drawing/2014/main" id="{9B7D5570-D916-409F-8F0E-C1FCF5182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12573"/>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12" descr="New Career Development Framework">
            <a:extLst>
              <a:ext uri="{FF2B5EF4-FFF2-40B4-BE49-F238E27FC236}">
                <a16:creationId xmlns:a16="http://schemas.microsoft.com/office/drawing/2014/main" id="{72C39E07-E2F4-490C-8F50-3329B5EFC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700019"/>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Shape 114">
            <a:extLst>
              <a:ext uri="{FF2B5EF4-FFF2-40B4-BE49-F238E27FC236}">
                <a16:creationId xmlns:a16="http://schemas.microsoft.com/office/drawing/2014/main" id="{1DB7C1D2-FABB-4140-AD05-ED060806FD27}"/>
              </a:ext>
            </a:extLst>
          </p:cNvPr>
          <p:cNvSpPr/>
          <p:nvPr/>
        </p:nvSpPr>
        <p:spPr>
          <a:xfrm>
            <a:off x="588063" y="196443"/>
            <a:ext cx="10902897"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The six learning areas from the CDI Framework</a:t>
            </a:r>
          </a:p>
        </p:txBody>
      </p:sp>
    </p:spTree>
    <p:extLst>
      <p:ext uri="{BB962C8B-B14F-4D97-AF65-F5344CB8AC3E}">
        <p14:creationId xmlns:p14="http://schemas.microsoft.com/office/powerpoint/2010/main" val="1986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B4EEC48A-B6DE-467F-8A39-6ABCEB5931F3}"/>
              </a:ext>
            </a:extLst>
          </p:cNvPr>
          <p:cNvSpPr/>
          <p:nvPr/>
        </p:nvSpPr>
        <p:spPr>
          <a:xfrm>
            <a:off x="588063" y="196443"/>
            <a:ext cx="6919641"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37" name="Picture 2" descr="New Career Development Framework">
            <a:extLst>
              <a:ext uri="{FF2B5EF4-FFF2-40B4-BE49-F238E27FC236}">
                <a16:creationId xmlns:a16="http://schemas.microsoft.com/office/drawing/2014/main" id="{C61C923D-97A7-47AE-AA83-3F1824971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49878"/>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4" descr="New Career Development Framework">
            <a:extLst>
              <a:ext uri="{FF2B5EF4-FFF2-40B4-BE49-F238E27FC236}">
                <a16:creationId xmlns:a16="http://schemas.microsoft.com/office/drawing/2014/main" id="{4E57FF2B-1AA0-4ABD-838A-85582B4A2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0908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6" descr="New Career Development Framework">
            <a:extLst>
              <a:ext uri="{FF2B5EF4-FFF2-40B4-BE49-F238E27FC236}">
                <a16:creationId xmlns:a16="http://schemas.microsoft.com/office/drawing/2014/main" id="{CEB07272-6B3A-4F56-A2BA-D38C998D04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8" descr="New Career Development Framework">
            <a:extLst>
              <a:ext uri="{FF2B5EF4-FFF2-40B4-BE49-F238E27FC236}">
                <a16:creationId xmlns:a16="http://schemas.microsoft.com/office/drawing/2014/main" id="{9FF203E5-1665-4364-9F36-34CC11712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5601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10" descr="New Career Development Framework">
            <a:extLst>
              <a:ext uri="{FF2B5EF4-FFF2-40B4-BE49-F238E27FC236}">
                <a16:creationId xmlns:a16="http://schemas.microsoft.com/office/drawing/2014/main" id="{8FFD2105-74DB-45B1-8713-EA3D58493D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0294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12" descr="New Career Development Framework">
            <a:extLst>
              <a:ext uri="{FF2B5EF4-FFF2-40B4-BE49-F238E27FC236}">
                <a16:creationId xmlns:a16="http://schemas.microsoft.com/office/drawing/2014/main" id="{6E2361D1-73D3-41C1-8568-D47D9C7750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69681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C1B87E7-A86C-4A01-9195-3E771E0608FD}"/>
              </a:ext>
            </a:extLst>
          </p:cNvPr>
          <p:cNvSpPr txBox="1"/>
          <p:nvPr/>
        </p:nvSpPr>
        <p:spPr>
          <a:xfrm>
            <a:off x="1344315" y="950033"/>
            <a:ext cx="10071527" cy="369332"/>
          </a:xfrm>
          <a:prstGeom prst="rect">
            <a:avLst/>
          </a:prstGeom>
          <a:noFill/>
        </p:spPr>
        <p:txBody>
          <a:bodyPr wrap="square" rtlCol="0">
            <a:spAutoFit/>
          </a:bodyPr>
          <a:lstStyle/>
          <a:p>
            <a:r>
              <a:rPr lang="en-GB" dirty="0">
                <a:latin typeface="Century Gothic" panose="020B0502020202020204" pitchFamily="34" charset="0"/>
              </a:rPr>
              <a:t>Considering what learning pathway they should pursue next.   </a:t>
            </a:r>
          </a:p>
        </p:txBody>
      </p:sp>
      <p:sp>
        <p:nvSpPr>
          <p:cNvPr id="32" name="TextBox 31">
            <a:extLst>
              <a:ext uri="{FF2B5EF4-FFF2-40B4-BE49-F238E27FC236}">
                <a16:creationId xmlns:a16="http://schemas.microsoft.com/office/drawing/2014/main" id="{07545269-EEB1-465F-8603-C3C13186144C}"/>
              </a:ext>
            </a:extLst>
          </p:cNvPr>
          <p:cNvSpPr txBox="1"/>
          <p:nvPr/>
        </p:nvSpPr>
        <p:spPr>
          <a:xfrm>
            <a:off x="1344317" y="1658948"/>
            <a:ext cx="9838229" cy="646331"/>
          </a:xfrm>
          <a:prstGeom prst="rect">
            <a:avLst/>
          </a:prstGeom>
          <a:noFill/>
        </p:spPr>
        <p:txBody>
          <a:bodyPr wrap="square" rtlCol="0" anchor="ctr">
            <a:spAutoFit/>
          </a:bodyPr>
          <a:lstStyle/>
          <a:p>
            <a:r>
              <a:rPr lang="en-GB" dirty="0">
                <a:latin typeface="Century Gothic" panose="020B0502020202020204" pitchFamily="34" charset="0"/>
              </a:rPr>
              <a:t>Recognising the main learning pathways and considering which one they want to follow and how they will access and succeed in it.</a:t>
            </a:r>
          </a:p>
        </p:txBody>
      </p:sp>
      <p:sp>
        <p:nvSpPr>
          <p:cNvPr id="33" name="TextBox 32">
            <a:extLst>
              <a:ext uri="{FF2B5EF4-FFF2-40B4-BE49-F238E27FC236}">
                <a16:creationId xmlns:a16="http://schemas.microsoft.com/office/drawing/2014/main" id="{A06B0CB3-6863-4887-B64F-732D728FE5D4}"/>
              </a:ext>
            </a:extLst>
          </p:cNvPr>
          <p:cNvSpPr txBox="1"/>
          <p:nvPr/>
        </p:nvSpPr>
        <p:spPr>
          <a:xfrm>
            <a:off x="1344317" y="2656357"/>
            <a:ext cx="9838229" cy="369332"/>
          </a:xfrm>
          <a:prstGeom prst="rect">
            <a:avLst/>
          </a:prstGeom>
          <a:noFill/>
        </p:spPr>
        <p:txBody>
          <a:bodyPr wrap="square" rtlCol="0">
            <a:spAutoFit/>
          </a:bodyPr>
          <a:lstStyle/>
          <a:p>
            <a:r>
              <a:rPr lang="en-GB" dirty="0">
                <a:latin typeface="Century Gothic" panose="020B0502020202020204" pitchFamily="34" charset="0"/>
              </a:rPr>
              <a:t>Making plans and developing a pathway into their future.</a:t>
            </a:r>
          </a:p>
        </p:txBody>
      </p:sp>
      <p:sp>
        <p:nvSpPr>
          <p:cNvPr id="34" name="TextBox 33">
            <a:extLst>
              <a:ext uri="{FF2B5EF4-FFF2-40B4-BE49-F238E27FC236}">
                <a16:creationId xmlns:a16="http://schemas.microsoft.com/office/drawing/2014/main" id="{82D23820-D4CB-447A-980C-713F13D6375F}"/>
              </a:ext>
            </a:extLst>
          </p:cNvPr>
          <p:cNvSpPr txBox="1"/>
          <p:nvPr/>
        </p:nvSpPr>
        <p:spPr>
          <a:xfrm>
            <a:off x="1344316" y="3369907"/>
            <a:ext cx="9838229" cy="646331"/>
          </a:xfrm>
          <a:prstGeom prst="rect">
            <a:avLst/>
          </a:prstGeom>
          <a:noFill/>
        </p:spPr>
        <p:txBody>
          <a:bodyPr wrap="square" rtlCol="0">
            <a:spAutoFit/>
          </a:bodyPr>
          <a:lstStyle/>
          <a:p>
            <a:r>
              <a:rPr lang="en-GB" dirty="0">
                <a:latin typeface="Century Gothic" panose="020B0502020202020204" pitchFamily="34" charset="0"/>
              </a:rPr>
              <a:t>Being able to reflect on and change their career ideas and the strategies that they are pursuing to achieve them.</a:t>
            </a:r>
          </a:p>
        </p:txBody>
      </p:sp>
      <p:sp>
        <p:nvSpPr>
          <p:cNvPr id="35" name="TextBox 34">
            <a:extLst>
              <a:ext uri="{FF2B5EF4-FFF2-40B4-BE49-F238E27FC236}">
                <a16:creationId xmlns:a16="http://schemas.microsoft.com/office/drawing/2014/main" id="{8F6ECF55-FEDB-4BCA-9298-935FBCB01CAD}"/>
              </a:ext>
            </a:extLst>
          </p:cNvPr>
          <p:cNvSpPr txBox="1"/>
          <p:nvPr/>
        </p:nvSpPr>
        <p:spPr>
          <a:xfrm>
            <a:off x="1344316" y="4362681"/>
            <a:ext cx="9838229" cy="369332"/>
          </a:xfrm>
          <a:prstGeom prst="rect">
            <a:avLst/>
          </a:prstGeom>
          <a:noFill/>
        </p:spPr>
        <p:txBody>
          <a:bodyPr wrap="square" rtlCol="0">
            <a:spAutoFit/>
          </a:bodyPr>
          <a:lstStyle/>
          <a:p>
            <a:r>
              <a:rPr lang="en-GB" dirty="0">
                <a:latin typeface="Century Gothic" panose="020B0502020202020204" pitchFamily="34" charset="0"/>
              </a:rPr>
              <a:t>Reflecting on the different ways in which people balance their work and life.  </a:t>
            </a:r>
          </a:p>
        </p:txBody>
      </p:sp>
      <p:sp>
        <p:nvSpPr>
          <p:cNvPr id="43" name="TextBox 42">
            <a:extLst>
              <a:ext uri="{FF2B5EF4-FFF2-40B4-BE49-F238E27FC236}">
                <a16:creationId xmlns:a16="http://schemas.microsoft.com/office/drawing/2014/main" id="{B03F43AD-A319-43ED-8569-DD7F32753C73}"/>
              </a:ext>
            </a:extLst>
          </p:cNvPr>
          <p:cNvSpPr txBox="1"/>
          <p:nvPr/>
        </p:nvSpPr>
        <p:spPr>
          <a:xfrm>
            <a:off x="1344315" y="5215843"/>
            <a:ext cx="9838227" cy="369332"/>
          </a:xfrm>
          <a:prstGeom prst="rect">
            <a:avLst/>
          </a:prstGeom>
          <a:noFill/>
        </p:spPr>
        <p:txBody>
          <a:bodyPr wrap="square" rtlCol="0">
            <a:spAutoFit/>
          </a:bodyPr>
          <a:lstStyle/>
          <a:p>
            <a:r>
              <a:rPr lang="en-GB" dirty="0">
                <a:latin typeface="Century Gothic" panose="020B0502020202020204" pitchFamily="34" charset="0"/>
              </a:rPr>
              <a:t>Exploring local and national labour market trends.  </a:t>
            </a:r>
          </a:p>
        </p:txBody>
      </p:sp>
    </p:spTree>
    <p:extLst>
      <p:ext uri="{BB962C8B-B14F-4D97-AF65-F5344CB8AC3E}">
        <p14:creationId xmlns:p14="http://schemas.microsoft.com/office/powerpoint/2010/main" val="166493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3">
            <a:extLst>
              <a:ext uri="{FF2B5EF4-FFF2-40B4-BE49-F238E27FC236}">
                <a16:creationId xmlns:a16="http://schemas.microsoft.com/office/drawing/2014/main" id="{A990DACC-8457-45B6-AE87-B76A05364A99}"/>
              </a:ext>
            </a:extLst>
          </p:cNvPr>
          <p:cNvSpPr/>
          <p:nvPr/>
        </p:nvSpPr>
        <p:spPr>
          <a:xfrm>
            <a:off x="472483" y="901228"/>
            <a:ext cx="1132428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GB"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800"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Work-life balance: </a:t>
            </a:r>
            <a:r>
              <a:rPr lang="en-GB" sz="1800" dirty="0">
                <a:latin typeface="Century Gothic" panose="020B0502020202020204" pitchFamily="34" charset="0"/>
                <a:ea typeface="Helvetica Neue" panose="02000503000000020004" pitchFamily="2" charset="0"/>
                <a:cs typeface="Arial" panose="020B0604020202020204" pitchFamily="34" charset="0"/>
                <a:sym typeface="Lato"/>
              </a:rPr>
              <a:t>The amount of time you spend doing your job compared with the amount of time you spend with your family and doing things you enjoy.</a:t>
            </a:r>
          </a:p>
          <a:p>
            <a:endParaRPr lang="en-GB" sz="1800" b="1"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endParaRPr lang="en-GB" sz="1800"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8" name="TextBox 13">
            <a:extLst>
              <a:ext uri="{FF2B5EF4-FFF2-40B4-BE49-F238E27FC236}">
                <a16:creationId xmlns:a16="http://schemas.microsoft.com/office/drawing/2014/main" id="{1BDB595A-AD70-4A53-9D99-8542C70C421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Shape 114">
            <a:extLst>
              <a:ext uri="{FF2B5EF4-FFF2-40B4-BE49-F238E27FC236}">
                <a16:creationId xmlns:a16="http://schemas.microsoft.com/office/drawing/2014/main" id="{971E9C4D-BADC-40F3-B1A0-2CFE8AF8F7A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Tree>
    <p:extLst>
      <p:ext uri="{BB962C8B-B14F-4D97-AF65-F5344CB8AC3E}">
        <p14:creationId xmlns:p14="http://schemas.microsoft.com/office/powerpoint/2010/main" val="37786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5DE11F-4DF8-46EA-A531-C15291B72233}"/>
              </a:ext>
            </a:extLst>
          </p:cNvPr>
          <p:cNvSpPr txBox="1"/>
          <p:nvPr/>
        </p:nvSpPr>
        <p:spPr>
          <a:xfrm>
            <a:off x="4612640" y="1214917"/>
            <a:ext cx="7126132" cy="830997"/>
          </a:xfrm>
          <a:prstGeom prst="rect">
            <a:avLst/>
          </a:prstGeom>
          <a:noFill/>
        </p:spPr>
        <p:txBody>
          <a:bodyPr wrap="square" rtlCol="0">
            <a:spAutoFit/>
          </a:bodyPr>
          <a:lstStyle/>
          <a:p>
            <a:pPr fontAlgn="base"/>
            <a:r>
              <a:rPr lang="en-GB" sz="1600" b="0" i="0" dirty="0">
                <a:solidFill>
                  <a:srgbClr val="444444"/>
                </a:solidFill>
                <a:effectLst/>
                <a:latin typeface="Century Gothic" panose="020B0502020202020204" pitchFamily="34" charset="0"/>
              </a:rPr>
              <a:t>Tracing Green is dedicated to reporting and promoting the best in sustainable design, green building and eco-living in the North-East of England.</a:t>
            </a:r>
          </a:p>
        </p:txBody>
      </p:sp>
      <p:sp>
        <p:nvSpPr>
          <p:cNvPr id="7" name="TextBox 6">
            <a:extLst>
              <a:ext uri="{FF2B5EF4-FFF2-40B4-BE49-F238E27FC236}">
                <a16:creationId xmlns:a16="http://schemas.microsoft.com/office/drawing/2014/main" id="{43E37784-6AD5-44C2-9C65-0D4BC7C3D55D}"/>
              </a:ext>
            </a:extLst>
          </p:cNvPr>
          <p:cNvSpPr txBox="1"/>
          <p:nvPr/>
        </p:nvSpPr>
        <p:spPr>
          <a:xfrm>
            <a:off x="413083" y="2364479"/>
            <a:ext cx="6973237" cy="1077218"/>
          </a:xfrm>
          <a:prstGeom prst="rect">
            <a:avLst/>
          </a:prstGeom>
          <a:noFill/>
        </p:spPr>
        <p:txBody>
          <a:bodyPr wrap="square" rtlCol="0">
            <a:spAutoFit/>
          </a:bodyPr>
          <a:lstStyle/>
          <a:p>
            <a:pPr algn="l" fontAlgn="base"/>
            <a:r>
              <a:rPr lang="en-GB" sz="1600" b="0" i="0" dirty="0">
                <a:effectLst/>
                <a:latin typeface="Century Gothic" panose="020B0502020202020204" pitchFamily="34" charset="0"/>
              </a:rPr>
              <a:t>The Green Architect are Architects in Newcastle upon Tyne providing Architectural services across the North East. They work passionately in residential, commercial, master planning, technology and sustainable development sectors.</a:t>
            </a:r>
          </a:p>
        </p:txBody>
      </p:sp>
      <p:sp>
        <p:nvSpPr>
          <p:cNvPr id="8" name="TextBox 7">
            <a:extLst>
              <a:ext uri="{FF2B5EF4-FFF2-40B4-BE49-F238E27FC236}">
                <a16:creationId xmlns:a16="http://schemas.microsoft.com/office/drawing/2014/main" id="{4ADE261D-A26D-432E-A880-B1801BFD9494}"/>
              </a:ext>
            </a:extLst>
          </p:cNvPr>
          <p:cNvSpPr txBox="1"/>
          <p:nvPr/>
        </p:nvSpPr>
        <p:spPr>
          <a:xfrm>
            <a:off x="3027680" y="3753065"/>
            <a:ext cx="8586803" cy="830997"/>
          </a:xfrm>
          <a:prstGeom prst="rect">
            <a:avLst/>
          </a:prstGeom>
          <a:noFill/>
        </p:spPr>
        <p:txBody>
          <a:bodyPr wrap="square" rtlCol="0">
            <a:spAutoFit/>
          </a:bodyPr>
          <a:lstStyle/>
          <a:p>
            <a:pPr algn="l" fontAlgn="base"/>
            <a:r>
              <a:rPr lang="en-GB" sz="1600" b="1" dirty="0">
                <a:latin typeface="Century Gothic" panose="020B0502020202020204" pitchFamily="34" charset="0"/>
              </a:rPr>
              <a:t>Karbon homes </a:t>
            </a:r>
            <a:r>
              <a:rPr lang="en-GB" sz="1600" b="0" i="0" dirty="0">
                <a:effectLst/>
                <a:latin typeface="Century Gothic" panose="020B0502020202020204" pitchFamily="34" charset="0"/>
              </a:rPr>
              <a:t>focuses on delivering three strategic aims - to provide as many good quality homes as possible, to deliver excellent service to customers, and to shape strong, sustainable places for communities.</a:t>
            </a:r>
          </a:p>
        </p:txBody>
      </p:sp>
      <p:sp>
        <p:nvSpPr>
          <p:cNvPr id="5" name="AutoShape 2" descr="Port of Tyne">
            <a:extLst>
              <a:ext uri="{FF2B5EF4-FFF2-40B4-BE49-F238E27FC236}">
                <a16:creationId xmlns:a16="http://schemas.microsoft.com/office/drawing/2014/main" id="{C8A0B313-0FF0-4591-925F-C9653218F26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TextBox 13">
            <a:extLst>
              <a:ext uri="{FF2B5EF4-FFF2-40B4-BE49-F238E27FC236}">
                <a16:creationId xmlns:a16="http://schemas.microsoft.com/office/drawing/2014/main" id="{37C115D1-999D-4F6A-A41F-5FB525D502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6" name="Rectangle: Rounded Corners 15">
            <a:extLst>
              <a:ext uri="{FF2B5EF4-FFF2-40B4-BE49-F238E27FC236}">
                <a16:creationId xmlns:a16="http://schemas.microsoft.com/office/drawing/2014/main" id="{80DFFD34-B507-44EB-83BC-DC85BC2661CC}"/>
              </a:ext>
            </a:extLst>
          </p:cNvPr>
          <p:cNvSpPr/>
          <p:nvPr/>
        </p:nvSpPr>
        <p:spPr>
          <a:xfrm>
            <a:off x="916406" y="4834126"/>
            <a:ext cx="10359189" cy="70200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On the next three slides there are links and websites for students to find out more and start to build their future right here in the </a:t>
            </a:r>
            <a:r>
              <a:rPr lang="en-GB" sz="1600" b="1">
                <a:solidFill>
                  <a:schemeClr val="tx1"/>
                </a:solidFill>
                <a:latin typeface="Century Gothic" panose="020B0502020202020204" pitchFamily="34" charset="0"/>
                <a:cs typeface="Arial" panose="020B0604020202020204" pitchFamily="34" charset="0"/>
              </a:rPr>
              <a:t>North East</a:t>
            </a:r>
            <a:endParaRPr lang="en-GB" sz="1600" b="1" dirty="0">
              <a:solidFill>
                <a:schemeClr val="tx1"/>
              </a:solidFill>
              <a:latin typeface="Century Gothic" panose="020B0502020202020204" pitchFamily="34" charset="0"/>
              <a:cs typeface="Arial" panose="020B0604020202020204" pitchFamily="34" charset="0"/>
            </a:endParaRPr>
          </a:p>
        </p:txBody>
      </p:sp>
      <p:sp>
        <p:nvSpPr>
          <p:cNvPr id="22" name="Shape 114">
            <a:extLst>
              <a:ext uri="{FF2B5EF4-FFF2-40B4-BE49-F238E27FC236}">
                <a16:creationId xmlns:a16="http://schemas.microsoft.com/office/drawing/2014/main" id="{D2060848-9794-4538-907E-2374552DCCE2}"/>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3" name="Picture 12" descr="New Career Development Framework">
            <a:extLst>
              <a:ext uri="{FF2B5EF4-FFF2-40B4-BE49-F238E27FC236}">
                <a16:creationId xmlns:a16="http://schemas.microsoft.com/office/drawing/2014/main" id="{125E4854-866C-403A-8A8D-0C49EB5B3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a:hlinkClick r:id="rId4"/>
            <a:extLst>
              <a:ext uri="{FF2B5EF4-FFF2-40B4-BE49-F238E27FC236}">
                <a16:creationId xmlns:a16="http://schemas.microsoft.com/office/drawing/2014/main" id="{8731F523-318C-456F-A241-FB0EAE9E7D43}"/>
              </a:ext>
            </a:extLst>
          </p:cNvPr>
          <p:cNvPicPr>
            <a:picLocks noChangeAspect="1"/>
          </p:cNvPicPr>
          <p:nvPr/>
        </p:nvPicPr>
        <p:blipFill>
          <a:blip r:embed="rId5"/>
          <a:stretch>
            <a:fillRect/>
          </a:stretch>
        </p:blipFill>
        <p:spPr>
          <a:xfrm>
            <a:off x="413083" y="1283265"/>
            <a:ext cx="3938270" cy="762649"/>
          </a:xfrm>
          <a:prstGeom prst="rect">
            <a:avLst/>
          </a:prstGeom>
        </p:spPr>
      </p:pic>
      <p:pic>
        <p:nvPicPr>
          <p:cNvPr id="4" name="Picture 3">
            <a:hlinkClick r:id="rId6"/>
            <a:extLst>
              <a:ext uri="{FF2B5EF4-FFF2-40B4-BE49-F238E27FC236}">
                <a16:creationId xmlns:a16="http://schemas.microsoft.com/office/drawing/2014/main" id="{4C1420F2-4901-4896-9718-D59AD234E9DB}"/>
              </a:ext>
            </a:extLst>
          </p:cNvPr>
          <p:cNvPicPr>
            <a:picLocks noChangeAspect="1"/>
          </p:cNvPicPr>
          <p:nvPr/>
        </p:nvPicPr>
        <p:blipFill>
          <a:blip r:embed="rId7"/>
          <a:stretch>
            <a:fillRect/>
          </a:stretch>
        </p:blipFill>
        <p:spPr>
          <a:xfrm>
            <a:off x="7386320" y="2544975"/>
            <a:ext cx="4228164" cy="771680"/>
          </a:xfrm>
          <a:prstGeom prst="rect">
            <a:avLst/>
          </a:prstGeom>
        </p:spPr>
      </p:pic>
      <p:pic>
        <p:nvPicPr>
          <p:cNvPr id="10" name="Picture 9">
            <a:hlinkClick r:id="rId8"/>
            <a:extLst>
              <a:ext uri="{FF2B5EF4-FFF2-40B4-BE49-F238E27FC236}">
                <a16:creationId xmlns:a16="http://schemas.microsoft.com/office/drawing/2014/main" id="{9DE990C8-8EDB-4FFA-B69F-2924459042AA}"/>
              </a:ext>
            </a:extLst>
          </p:cNvPr>
          <p:cNvPicPr>
            <a:picLocks noChangeAspect="1"/>
          </p:cNvPicPr>
          <p:nvPr/>
        </p:nvPicPr>
        <p:blipFill>
          <a:blip r:embed="rId9"/>
          <a:stretch>
            <a:fillRect/>
          </a:stretch>
        </p:blipFill>
        <p:spPr>
          <a:xfrm>
            <a:off x="413084" y="3692443"/>
            <a:ext cx="2307356" cy="952242"/>
          </a:xfrm>
          <a:prstGeom prst="rect">
            <a:avLst/>
          </a:prstGeom>
        </p:spPr>
      </p:pic>
    </p:spTree>
    <p:extLst>
      <p:ext uri="{BB962C8B-B14F-4D97-AF65-F5344CB8AC3E}">
        <p14:creationId xmlns:p14="http://schemas.microsoft.com/office/powerpoint/2010/main" val="274711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ompany Programme">
            <a:hlinkClick r:id="rId3"/>
            <a:extLst>
              <a:ext uri="{FF2B5EF4-FFF2-40B4-BE49-F238E27FC236}">
                <a16:creationId xmlns:a16="http://schemas.microsoft.com/office/drawing/2014/main" id="{05488030-2A34-45F0-A034-B3B881564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10412"/>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hlinkClick r:id="rId5"/>
            <a:extLst>
              <a:ext uri="{FF2B5EF4-FFF2-40B4-BE49-F238E27FC236}">
                <a16:creationId xmlns:a16="http://schemas.microsoft.com/office/drawing/2014/main" id="{424E2C92-496A-466C-82C5-C0988235EFEA}"/>
              </a:ext>
            </a:extLst>
          </p:cNvPr>
          <p:cNvPicPr>
            <a:picLocks noChangeAspect="1"/>
          </p:cNvPicPr>
          <p:nvPr/>
        </p:nvPicPr>
        <p:blipFill>
          <a:blip r:embed="rId6"/>
          <a:stretch>
            <a:fillRect/>
          </a:stretch>
        </p:blipFill>
        <p:spPr>
          <a:xfrm>
            <a:off x="9201665" y="1967172"/>
            <a:ext cx="2595047" cy="830995"/>
          </a:xfrm>
          <a:prstGeom prst="rect">
            <a:avLst/>
          </a:prstGeom>
          <a:effectLst>
            <a:outerShdw blurRad="50800" dist="38100" dir="2700000" algn="tl" rotWithShape="0">
              <a:prstClr val="black">
                <a:alpha val="40000"/>
              </a:prstClr>
            </a:outerShdw>
          </a:effectLst>
        </p:spPr>
      </p:pic>
      <p:pic>
        <p:nvPicPr>
          <p:cNvPr id="13" name="Picture 12">
            <a:hlinkClick r:id="rId7"/>
            <a:extLst>
              <a:ext uri="{FF2B5EF4-FFF2-40B4-BE49-F238E27FC236}">
                <a16:creationId xmlns:a16="http://schemas.microsoft.com/office/drawing/2014/main" id="{E48567DF-D6EF-403F-97EB-5965EE3857B3}"/>
              </a:ext>
            </a:extLst>
          </p:cNvPr>
          <p:cNvPicPr>
            <a:picLocks noChangeAspect="1"/>
          </p:cNvPicPr>
          <p:nvPr/>
        </p:nvPicPr>
        <p:blipFill>
          <a:blip r:embed="rId8"/>
          <a:stretch>
            <a:fillRect/>
          </a:stretch>
        </p:blipFill>
        <p:spPr>
          <a:xfrm>
            <a:off x="395288" y="2915578"/>
            <a:ext cx="2137848" cy="79656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EBF3E82-9FB3-4A8C-B440-FF522D93B69B}"/>
              </a:ext>
            </a:extLst>
          </p:cNvPr>
          <p:cNvSpPr txBox="1"/>
          <p:nvPr/>
        </p:nvSpPr>
        <p:spPr>
          <a:xfrm>
            <a:off x="2698596" y="1112833"/>
            <a:ext cx="9098116" cy="830997"/>
          </a:xfrm>
          <a:prstGeom prst="rect">
            <a:avLst/>
          </a:prstGeom>
          <a:noFill/>
        </p:spPr>
        <p:txBody>
          <a:bodyPr wrap="square" rtlCol="0">
            <a:spAutoFit/>
          </a:bodyPr>
          <a:lstStyle/>
          <a:p>
            <a:r>
              <a:rPr lang="en-GB" sz="1600" b="1" i="0" dirty="0">
                <a:effectLst/>
                <a:latin typeface="Century Gothic" panose="020B0502020202020204" pitchFamily="34" charset="0"/>
              </a:rPr>
              <a:t>Young enterprise Company Programme </a:t>
            </a:r>
            <a:r>
              <a:rPr lang="en-GB" sz="1600" b="0" i="0" dirty="0">
                <a:effectLst/>
                <a:latin typeface="Century Gothic" panose="020B0502020202020204" pitchFamily="34" charset="0"/>
              </a:rPr>
              <a:t>provides teams of students, aged between 13-19, with an opportunity to create and run their own company, supported by a Business Volunteer.</a:t>
            </a:r>
            <a:endParaRPr lang="en-GB" sz="1600" dirty="0">
              <a:latin typeface="Century Gothic" panose="020B0502020202020204" pitchFamily="34" charset="0"/>
            </a:endParaRPr>
          </a:p>
        </p:txBody>
      </p:sp>
      <p:sp>
        <p:nvSpPr>
          <p:cNvPr id="15" name="TextBox 14">
            <a:extLst>
              <a:ext uri="{FF2B5EF4-FFF2-40B4-BE49-F238E27FC236}">
                <a16:creationId xmlns:a16="http://schemas.microsoft.com/office/drawing/2014/main" id="{2EC4948B-25ED-42EC-8035-8200086CB07B}"/>
              </a:ext>
            </a:extLst>
          </p:cNvPr>
          <p:cNvSpPr txBox="1"/>
          <p:nvPr/>
        </p:nvSpPr>
        <p:spPr>
          <a:xfrm>
            <a:off x="395288" y="1967172"/>
            <a:ext cx="8806377" cy="830997"/>
          </a:xfrm>
          <a:prstGeom prst="rect">
            <a:avLst/>
          </a:prstGeom>
          <a:noFill/>
        </p:spPr>
        <p:txBody>
          <a:bodyPr wrap="square" rtlCol="0">
            <a:spAutoFit/>
          </a:bodyPr>
          <a:lstStyle/>
          <a:p>
            <a:r>
              <a:rPr lang="en-GB" sz="1600" b="1" i="0" dirty="0">
                <a:effectLst/>
                <a:latin typeface="Century Gothic" panose="020B0502020202020204" pitchFamily="34" charset="0"/>
              </a:rPr>
              <a:t>Education Development Trust </a:t>
            </a:r>
            <a:r>
              <a:rPr lang="en-GB" sz="1600" b="0" i="0" dirty="0">
                <a:effectLst/>
                <a:latin typeface="Century Gothic" panose="020B0502020202020204" pitchFamily="34" charset="0"/>
              </a:rPr>
              <a:t>offers a range of impartial services that are underpinned by the 8 Gatsby benchmarks. Supporting schools and colleges to deliver a stable careers programme that addresses each student’s needs.</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B627AD85-CB04-48A1-A8C9-8A04B82EE8C3}"/>
              </a:ext>
            </a:extLst>
          </p:cNvPr>
          <p:cNvSpPr txBox="1"/>
          <p:nvPr/>
        </p:nvSpPr>
        <p:spPr>
          <a:xfrm>
            <a:off x="2698596" y="3020592"/>
            <a:ext cx="9098116" cy="584775"/>
          </a:xfrm>
          <a:prstGeom prst="rect">
            <a:avLst/>
          </a:prstGeom>
          <a:noFill/>
        </p:spPr>
        <p:txBody>
          <a:bodyPr wrap="square" rtlCol="0">
            <a:spAutoFit/>
          </a:bodyPr>
          <a:lstStyle/>
          <a:p>
            <a:r>
              <a:rPr lang="en-GB" sz="1600" b="1" i="0" dirty="0">
                <a:effectLst/>
                <a:latin typeface="Century Gothic" panose="020B0502020202020204" pitchFamily="34" charset="0"/>
              </a:rPr>
              <a:t>Forum Talent Potential </a:t>
            </a:r>
            <a:r>
              <a:rPr lang="en-GB" sz="1600" b="0" i="0" dirty="0">
                <a:effectLst/>
                <a:latin typeface="Century Gothic" panose="020B0502020202020204" pitchFamily="34" charset="0"/>
              </a:rPr>
              <a:t>incorporates employer input into existing study modules and seeks to help teachers bring traditional curriculum subjects alive through the context of careers.</a:t>
            </a:r>
            <a:endParaRPr lang="en-GB" sz="1600" dirty="0">
              <a:latin typeface="Century Gothic" panose="020B0502020202020204" pitchFamily="34" charset="0"/>
            </a:endParaRPr>
          </a:p>
        </p:txBody>
      </p:sp>
      <p:pic>
        <p:nvPicPr>
          <p:cNvPr id="17" name="Picture 4" descr="FutureMe">
            <a:hlinkClick r:id="rId9"/>
            <a:extLst>
              <a:ext uri="{FF2B5EF4-FFF2-40B4-BE49-F238E27FC236}">
                <a16:creationId xmlns:a16="http://schemas.microsoft.com/office/drawing/2014/main" id="{FABADA17-B868-47FA-A82D-090CA6813F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9" y="4804814"/>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5BE0601-0187-4D7B-87D2-736BE748B882}"/>
              </a:ext>
            </a:extLst>
          </p:cNvPr>
          <p:cNvSpPr txBox="1"/>
          <p:nvPr/>
        </p:nvSpPr>
        <p:spPr>
          <a:xfrm>
            <a:off x="2698596" y="4737454"/>
            <a:ext cx="9098116" cy="1077218"/>
          </a:xfrm>
          <a:prstGeom prst="rect">
            <a:avLst/>
          </a:prstGeom>
          <a:noFill/>
        </p:spPr>
        <p:txBody>
          <a:bodyPr wrap="square" rtlCol="0">
            <a:spAutoFit/>
          </a:bodyPr>
          <a:lstStyle/>
          <a:p>
            <a:r>
              <a:rPr lang="en-GB" sz="1600" b="1" i="0" dirty="0">
                <a:effectLst/>
                <a:latin typeface="Century Gothic" panose="020B0502020202020204" pitchFamily="34" charset="0"/>
              </a:rPr>
              <a:t>The North East Uni Connect Programme (NEUCP) </a:t>
            </a:r>
            <a:r>
              <a:rPr lang="en-GB" sz="1600" b="0" i="0" dirty="0">
                <a:effectLst/>
                <a:latin typeface="Century Gothic" panose="020B0502020202020204" pitchFamily="34" charset="0"/>
              </a:rPr>
              <a:t>is a partnership of all of the universities and colleges in the North East region who are working together to support young people in the North East think about their futures and how higher education can help them reach their goals.</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64C9A565-5005-4B6D-B3CB-8B061E2A1E01}"/>
              </a:ext>
            </a:extLst>
          </p:cNvPr>
          <p:cNvSpPr txBox="1"/>
          <p:nvPr/>
        </p:nvSpPr>
        <p:spPr>
          <a:xfrm>
            <a:off x="395289" y="3930254"/>
            <a:ext cx="9278100" cy="584775"/>
          </a:xfrm>
          <a:prstGeom prst="rect">
            <a:avLst/>
          </a:prstGeom>
          <a:noFill/>
        </p:spPr>
        <p:txBody>
          <a:bodyPr wrap="square" rtlCol="0">
            <a:spAutoFit/>
          </a:bodyPr>
          <a:lstStyle/>
          <a:p>
            <a:r>
              <a:rPr lang="en-GB" sz="1600" b="1" i="0" dirty="0">
                <a:effectLst/>
                <a:latin typeface="Century Gothic" panose="020B0502020202020204" pitchFamily="34" charset="0"/>
              </a:rPr>
              <a:t>NCS</a:t>
            </a:r>
            <a:r>
              <a:rPr lang="en-GB" sz="1600" b="0" i="0" dirty="0">
                <a:effectLst/>
                <a:latin typeface="Century Gothic" panose="020B0502020202020204" pitchFamily="34" charset="0"/>
              </a:rPr>
              <a:t> exists to engage, unite and empower young people, building their confidence to achieve their potential, regardless of background and life opportunities.</a:t>
            </a:r>
            <a:endParaRPr lang="en-GB" sz="1600" dirty="0">
              <a:latin typeface="Century Gothic" panose="020B0502020202020204" pitchFamily="34" charset="0"/>
            </a:endParaRPr>
          </a:p>
        </p:txBody>
      </p:sp>
      <p:pic>
        <p:nvPicPr>
          <p:cNvPr id="20" name="Picture 2" descr="NCS (National Citizens' Service)">
            <a:hlinkClick r:id="rId11"/>
            <a:extLst>
              <a:ext uri="{FF2B5EF4-FFF2-40B4-BE49-F238E27FC236}">
                <a16:creationId xmlns:a16="http://schemas.microsoft.com/office/drawing/2014/main" id="{6AAFF7B6-C75E-4C39-9927-8E789AEDC0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0142" y="3703852"/>
            <a:ext cx="1278092" cy="9129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13">
            <a:extLst>
              <a:ext uri="{FF2B5EF4-FFF2-40B4-BE49-F238E27FC236}">
                <a16:creationId xmlns:a16="http://schemas.microsoft.com/office/drawing/2014/main" id="{00A12DD2-B020-47D8-B963-F97DE7D393F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E50B1B19-34D7-4C91-9E6F-3B4CF8D30079}"/>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4" name="Picture 12" descr="New Career Development Framework">
            <a:extLst>
              <a:ext uri="{FF2B5EF4-FFF2-40B4-BE49-F238E27FC236}">
                <a16:creationId xmlns:a16="http://schemas.microsoft.com/office/drawing/2014/main" id="{6B19B402-4D31-426F-A21B-B507E50524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89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D8F067-6C71-485D-9FAB-7C0E3EC51A78}"/>
</file>

<file path=customXml/itemProps2.xml><?xml version="1.0" encoding="utf-8"?>
<ds:datastoreItem xmlns:ds="http://schemas.openxmlformats.org/officeDocument/2006/customXml" ds:itemID="{43D5FDF7-C818-4B28-A042-558AA2D53C49}"/>
</file>

<file path=customXml/itemProps3.xml><?xml version="1.0" encoding="utf-8"?>
<ds:datastoreItem xmlns:ds="http://schemas.openxmlformats.org/officeDocument/2006/customXml" ds:itemID="{8C53491D-BB68-422E-A316-99B59E1D44ED}"/>
</file>

<file path=docProps/app.xml><?xml version="1.0" encoding="utf-8"?>
<Properties xmlns="http://schemas.openxmlformats.org/officeDocument/2006/extended-properties" xmlns:vt="http://schemas.openxmlformats.org/officeDocument/2006/docPropsVTypes">
  <TotalTime>2981</TotalTime>
  <Words>1948</Words>
  <Application>Microsoft Office PowerPoint</Application>
  <PresentationFormat>Widescreen</PresentationFormat>
  <Paragraphs>175</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Exo 2</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Lara</cp:lastModifiedBy>
  <cp:revision>113</cp:revision>
  <dcterms:created xsi:type="dcterms:W3CDTF">2019-11-28T00:18:28Z</dcterms:created>
  <dcterms:modified xsi:type="dcterms:W3CDTF">2022-02-24T11:24:23Z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