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2" r:id="rId2"/>
    <p:sldId id="284" r:id="rId3"/>
    <p:sldId id="321" r:id="rId4"/>
    <p:sldId id="323" r:id="rId5"/>
    <p:sldId id="307" r:id="rId6"/>
    <p:sldId id="324" r:id="rId7"/>
    <p:sldId id="308" r:id="rId8"/>
    <p:sldId id="326" r:id="rId9"/>
    <p:sldId id="337" r:id="rId10"/>
    <p:sldId id="338" r:id="rId11"/>
    <p:sldId id="295" r:id="rId12"/>
    <p:sldId id="332" r:id="rId13"/>
    <p:sldId id="330" r:id="rId14"/>
    <p:sldId id="331" r:id="rId15"/>
    <p:sldId id="328" r:id="rId16"/>
    <p:sldId id="315" r:id="rId17"/>
    <p:sldId id="335" r:id="rId18"/>
    <p:sldId id="316" r:id="rId19"/>
    <p:sldId id="333" r:id="rId20"/>
    <p:sldId id="336" r:id="rId21"/>
    <p:sldId id="334" r:id="rId22"/>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B3C225"/>
    <a:srgbClr val="F7FFAB"/>
    <a:srgbClr val="0095C9"/>
    <a:srgbClr val="81DEFF"/>
    <a:srgbClr val="4D568E"/>
    <a:srgbClr val="0095C8"/>
    <a:srgbClr val="BFF7EE"/>
    <a:srgbClr val="C1EFFF"/>
    <a:srgbClr val="16A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84829" autoAdjust="0"/>
  </p:normalViewPr>
  <p:slideViewPr>
    <p:cSldViewPr snapToGrid="0" snapToObjects="1">
      <p:cViewPr varScale="1">
        <p:scale>
          <a:sx n="69" d="100"/>
          <a:sy n="69" d="100"/>
        </p:scale>
        <p:origin x="12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6"/>
          </a:xfrm>
          <a:prstGeom prst="rect">
            <a:avLst/>
          </a:prstGeom>
        </p:spPr>
        <p:txBody>
          <a:bodyPr vert="horz" lIns="92007" tIns="46003" rIns="92007" bIns="46003" rtlCol="0"/>
          <a:lstStyle>
            <a:lvl1pPr algn="l">
              <a:defRPr sz="1200"/>
            </a:lvl1pPr>
          </a:lstStyle>
          <a:p>
            <a:endParaRPr lang="en-US"/>
          </a:p>
        </p:txBody>
      </p:sp>
      <p:sp>
        <p:nvSpPr>
          <p:cNvPr id="3" name="Date Placeholder 2"/>
          <p:cNvSpPr>
            <a:spLocks noGrp="1"/>
          </p:cNvSpPr>
          <p:nvPr>
            <p:ph type="dt" idx="1"/>
          </p:nvPr>
        </p:nvSpPr>
        <p:spPr>
          <a:xfrm>
            <a:off x="3901698" y="0"/>
            <a:ext cx="2984871" cy="502756"/>
          </a:xfrm>
          <a:prstGeom prst="rect">
            <a:avLst/>
          </a:prstGeom>
        </p:spPr>
        <p:txBody>
          <a:bodyPr vert="horz" lIns="92007" tIns="46003" rIns="92007" bIns="46003"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2007" tIns="46003" rIns="92007" bIns="46003"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2007" tIns="46003" rIns="92007" bIns="460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7547"/>
            <a:ext cx="2984871" cy="502755"/>
          </a:xfrm>
          <a:prstGeom prst="rect">
            <a:avLst/>
          </a:prstGeom>
        </p:spPr>
        <p:txBody>
          <a:bodyPr vert="horz" lIns="92007" tIns="46003" rIns="92007" bIns="46003" rtlCol="0" anchor="b"/>
          <a:lstStyle>
            <a:lvl1pPr algn="l">
              <a:defRPr sz="1200"/>
            </a:lvl1pPr>
          </a:lstStyle>
          <a:p>
            <a:endParaRPr lang="en-US"/>
          </a:p>
        </p:txBody>
      </p:sp>
      <p:sp>
        <p:nvSpPr>
          <p:cNvPr id="7" name="Slide Number Placeholder 6"/>
          <p:cNvSpPr>
            <a:spLocks noGrp="1"/>
          </p:cNvSpPr>
          <p:nvPr>
            <p:ph type="sldNum" sz="quarter" idx="5"/>
          </p:nvPr>
        </p:nvSpPr>
        <p:spPr>
          <a:xfrm>
            <a:off x="3901698" y="9517547"/>
            <a:ext cx="2984871" cy="502755"/>
          </a:xfrm>
          <a:prstGeom prst="rect">
            <a:avLst/>
          </a:prstGeom>
        </p:spPr>
        <p:txBody>
          <a:bodyPr vert="horz" lIns="92007" tIns="46003" rIns="92007" bIns="46003"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mix.org.uk/work-and-stud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could.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3037" indent="-243037">
              <a:buAutoNum type="arabicParen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149963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137234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382914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288898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14</a:t>
            </a:fld>
            <a:endParaRPr lang="en-US"/>
          </a:p>
        </p:txBody>
      </p:sp>
    </p:spTree>
    <p:extLst>
      <p:ext uri="{BB962C8B-B14F-4D97-AF65-F5344CB8AC3E}">
        <p14:creationId xmlns:p14="http://schemas.microsoft.com/office/powerpoint/2010/main" val="309228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15</a:t>
            </a:fld>
            <a:endParaRPr lang="en-US"/>
          </a:p>
        </p:txBody>
      </p:sp>
    </p:spTree>
    <p:extLst>
      <p:ext uri="{BB962C8B-B14F-4D97-AF65-F5344CB8AC3E}">
        <p14:creationId xmlns:p14="http://schemas.microsoft.com/office/powerpoint/2010/main" val="33123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hlinkClick r:id="rId3"/>
              </a:rPr>
              <a:t>https://www.themix.org.uk/work-and-study</a:t>
            </a:r>
            <a:endParaRPr lang="en-GB" dirty="0"/>
          </a:p>
          <a:p>
            <a:pPr marL="228600" indent="-228600">
              <a:buAutoNum type="arabicParenR"/>
            </a:pPr>
            <a:r>
              <a:rPr lang="en-GB" dirty="0">
                <a:hlinkClick r:id="rId4"/>
              </a:rPr>
              <a:t>https://icould.com/</a:t>
            </a:r>
            <a:endParaRPr lang="en-GB" b="1" dirty="0"/>
          </a:p>
          <a:p>
            <a:pPr marL="228600" indent="-228600">
              <a:buAutoNum type="arabicParenR"/>
            </a:pPr>
            <a:endParaRPr lang="en-GB" b="1" dirty="0"/>
          </a:p>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16</a:t>
            </a:fld>
            <a:endParaRPr lang="en-US"/>
          </a:p>
        </p:txBody>
      </p:sp>
    </p:spTree>
    <p:extLst>
      <p:ext uri="{BB962C8B-B14F-4D97-AF65-F5344CB8AC3E}">
        <p14:creationId xmlns:p14="http://schemas.microsoft.com/office/powerpoint/2010/main" val="109375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17</a:t>
            </a:fld>
            <a:endParaRPr lang="en-US"/>
          </a:p>
        </p:txBody>
      </p:sp>
    </p:spTree>
    <p:extLst>
      <p:ext uri="{BB962C8B-B14F-4D97-AF65-F5344CB8AC3E}">
        <p14:creationId xmlns:p14="http://schemas.microsoft.com/office/powerpoint/2010/main" val="1042431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Via video </a:t>
            </a:r>
          </a:p>
          <a:p>
            <a:endParaRPr lang="en-GB" b="1" dirty="0"/>
          </a:p>
          <a:p>
            <a:r>
              <a:rPr lang="en-GB" b="1" dirty="0"/>
              <a:t>References</a:t>
            </a:r>
          </a:p>
          <a:p>
            <a:pPr marL="243037" indent="-243037">
              <a:buAutoNum type="arabicParenR"/>
            </a:pPr>
            <a:r>
              <a:rPr lang="en-GB" b="0" dirty="0"/>
              <a:t>https://www.tlevels.gov.uk/students</a:t>
            </a:r>
          </a:p>
          <a:p>
            <a:pPr marL="243037" indent="-243037">
              <a:buAutoNum type="arabicParenR"/>
            </a:pPr>
            <a:r>
              <a:rPr lang="en-GB" b="0" dirty="0"/>
              <a:t>https://www.dynamonortheast.co.uk/the-north-easts-t-level-providers/</a:t>
            </a:r>
          </a:p>
          <a:p>
            <a:pPr marL="243037" indent="-243037">
              <a:buAutoNum type="arabicParenR"/>
            </a:pPr>
            <a:r>
              <a:rPr lang="en-GB" b="0" dirty="0"/>
              <a:t>https://www.gov.uk/government/publications/introduction-of-t-levels/introduction-of-t-levels</a:t>
            </a:r>
          </a:p>
          <a:p>
            <a:pPr marL="243037" indent="-243037">
              <a:buAutoNum type="arabicParenR"/>
            </a:pPr>
            <a:r>
              <a:rPr lang="en-GB" b="0" dirty="0"/>
              <a:t>https://www.gov.uk/government/publications/providers-selected-to-deliver-t-levels - List of T level providers.  </a:t>
            </a:r>
          </a:p>
          <a:p>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18</a:t>
            </a:fld>
            <a:endParaRPr lang="en-US"/>
          </a:p>
        </p:txBody>
      </p:sp>
    </p:spTree>
    <p:extLst>
      <p:ext uri="{BB962C8B-B14F-4D97-AF65-F5344CB8AC3E}">
        <p14:creationId xmlns:p14="http://schemas.microsoft.com/office/powerpoint/2010/main" val="56266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228600" indent="-228600">
              <a:buAutoNum type="arabicParenR"/>
            </a:pPr>
            <a:endParaRPr lang="en-GB" b="0" dirty="0"/>
          </a:p>
          <a:p>
            <a:pPr marL="0" indent="0">
              <a:buNone/>
            </a:pPr>
            <a:r>
              <a:rPr lang="en-GB" b="1" dirty="0"/>
              <a:t>References</a:t>
            </a:r>
          </a:p>
          <a:p>
            <a:pPr marL="228600" indent="-228600">
              <a:buAutoNum type="arabicParenR"/>
            </a:pPr>
            <a:r>
              <a:rPr lang="en-GB" dirty="0"/>
              <a:t>https://www.mind.org.uk/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19</a:t>
            </a:fld>
            <a:endParaRPr lang="en-US"/>
          </a:p>
        </p:txBody>
      </p:sp>
    </p:spTree>
    <p:extLst>
      <p:ext uri="{BB962C8B-B14F-4D97-AF65-F5344CB8AC3E}">
        <p14:creationId xmlns:p14="http://schemas.microsoft.com/office/powerpoint/2010/main" val="227164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28600" indent="-228600">
              <a:buAutoNum type="arabicParenR"/>
            </a:pPr>
            <a:r>
              <a:rPr lang="en-GB" b="0" dirty="0"/>
              <a:t>https://icould.com/</a:t>
            </a:r>
          </a:p>
          <a:p>
            <a:pPr marL="228600" indent="-228600">
              <a:buAutoNum type="arabicParenR"/>
            </a:pPr>
            <a:r>
              <a:rPr lang="en-GB" b="0" dirty="0"/>
              <a:t>https://careers.startprofile.com/page/home-page</a:t>
            </a:r>
          </a:p>
          <a:p>
            <a:pPr marL="228600" indent="-228600">
              <a:buAutoNum type="arabicParenR"/>
            </a:pPr>
            <a:r>
              <a:rPr lang="en-GB" b="0" dirty="0"/>
              <a:t>https://nationalcareers.service.gov.uk/</a:t>
            </a:r>
          </a:p>
          <a:p>
            <a:pPr marL="228600" indent="-228600">
              <a:buAutoNum type="arabicParenR"/>
            </a:pPr>
            <a:endParaRPr lang="en-GB" b="0"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20</a:t>
            </a:fld>
            <a:endParaRPr lang="en-US"/>
          </a:p>
        </p:txBody>
      </p:sp>
    </p:spTree>
    <p:extLst>
      <p:ext uri="{BB962C8B-B14F-4D97-AF65-F5344CB8AC3E}">
        <p14:creationId xmlns:p14="http://schemas.microsoft.com/office/powerpoint/2010/main" val="427337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341962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North East LEP</a:t>
            </a:r>
          </a:p>
          <a:p>
            <a:endParaRPr lang="en-GB" b="1" dirty="0"/>
          </a:p>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25468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North East LEP</a:t>
            </a:r>
          </a:p>
          <a:p>
            <a:endParaRPr lang="en-GB" b="1" dirty="0"/>
          </a:p>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b="1" dirty="0"/>
          </a:p>
          <a:p>
            <a:pPr marL="230017" indent="-230017">
              <a:buAutoNum type="arabicParenR"/>
            </a:pPr>
            <a:endParaRPr lang="en-GB" dirty="0"/>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9809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234859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51734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r>
              <a:rPr lang="en-GB" b="1" dirty="0"/>
              <a:t>There are four Universities in the North East LEP and one in Tees Valley</a:t>
            </a:r>
          </a:p>
          <a:p>
            <a:r>
              <a:rPr lang="en-GB" b="1" dirty="0"/>
              <a:t>There are nine Further Education colleges and two sixth forms</a:t>
            </a:r>
          </a:p>
          <a:p>
            <a:r>
              <a:rPr lang="en-GB" b="1" dirty="0"/>
              <a:t>There are over 240 secondaries including SEND, PRU and Alternative Provision</a:t>
            </a:r>
          </a:p>
          <a:p>
            <a:r>
              <a:rPr lang="en-GB" b="1" dirty="0"/>
              <a:t>There are over seven hundred primaries</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447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https://www.youtube.com/watch?v=lZiRs-Wbo04&amp;t=215s</a:t>
            </a:r>
          </a:p>
          <a:p>
            <a:r>
              <a:rPr lang="en-GB" b="1" dirty="0"/>
              <a:t>SafeShare Video Link: </a:t>
            </a:r>
            <a:r>
              <a:rPr lang="en-GB" b="0" dirty="0"/>
              <a:t>https://safeshare.tv/x/ss61f9966e21f22</a:t>
            </a:r>
          </a:p>
          <a:p>
            <a:endParaRPr lang="en-GB" b="1" dirty="0"/>
          </a:p>
          <a:p>
            <a:r>
              <a:rPr lang="en-GB" b="1" dirty="0"/>
              <a:t>References:</a:t>
            </a:r>
          </a:p>
          <a:p>
            <a:pPr marL="230017" indent="-230017">
              <a:buAutoNum type="arabicParenR"/>
            </a:pPr>
            <a:r>
              <a:rPr lang="en-GB" b="0" dirty="0"/>
              <a:t>https://www.neupc.ac.uk/buildingbetterfutures</a:t>
            </a:r>
          </a:p>
          <a:p>
            <a:pPr marL="230017" indent="-230017">
              <a:buAutoNum type="arabicParenR"/>
            </a:pPr>
            <a:r>
              <a:rPr lang="en-GB" b="0" dirty="0"/>
              <a:t>https://www.northeastlep.co.uk/the-plan/support/construction/</a:t>
            </a:r>
          </a:p>
          <a:p>
            <a:pPr marL="230017" indent="-230017">
              <a:buAutoNum type="arabicParenR"/>
            </a:pPr>
            <a:r>
              <a:rPr lang="en-GB" b="0" dirty="0"/>
              <a:t>https://www.mckinsey.com/business-functions/sustainability/our-insights/sustainability-blog   </a:t>
            </a:r>
            <a:r>
              <a:rPr lang="en-GB" b="1" dirty="0"/>
              <a:t>Green construction information</a:t>
            </a:r>
          </a:p>
          <a:p>
            <a:pPr marL="230017" indent="-230017">
              <a:buAutoNum type="arabicParenR"/>
            </a:pPr>
            <a:r>
              <a:rPr lang="en-GB" b="0" dirty="0"/>
              <a:t>https://www.netzeroteesside.co.uk/</a:t>
            </a:r>
          </a:p>
          <a:p>
            <a:pPr marL="230017" indent="-230017">
              <a:buAutoNum type="arabicParenR"/>
            </a:pPr>
            <a:endParaRPr lang="en-GB" b="0" dirty="0"/>
          </a:p>
          <a:p>
            <a:pPr marL="230017" indent="-230017">
              <a:buAutoNum type="arabicParenR"/>
            </a:pPr>
            <a:endParaRPr lang="en-GB" b="1" dirty="0"/>
          </a:p>
          <a:p>
            <a:pPr marL="230017" indent="-230017">
              <a:buAutoNum type="arabicParenR"/>
            </a:pPr>
            <a:endParaRPr lang="en-GB" b="0" dirty="0"/>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1555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p>
          <a:p>
            <a:r>
              <a:rPr lang="en-GB" b="1" dirty="0"/>
              <a:t>SafeShare Video Link: </a:t>
            </a:r>
            <a:r>
              <a:rPr lang="en-GB" b="0" dirty="0"/>
              <a:t>https://safeshare.tv/x/ss6217ee56c47db</a:t>
            </a:r>
          </a:p>
          <a:p>
            <a:endParaRPr lang="en-GB" b="1" dirty="0"/>
          </a:p>
          <a:p>
            <a:r>
              <a:rPr lang="en-GB" b="1" dirty="0"/>
              <a:t>References:</a:t>
            </a:r>
          </a:p>
          <a:p>
            <a:pPr marL="228600" indent="-228600">
              <a:buAutoNum type="arabicParenR"/>
            </a:pPr>
            <a:r>
              <a:rPr lang="en-GB" b="0" dirty="0"/>
              <a:t>https://www.bandk.co.uk/</a:t>
            </a:r>
          </a:p>
          <a:p>
            <a:pPr marL="0" indent="0">
              <a:buNone/>
            </a:pPr>
            <a:endParaRPr lang="en-GB" b="1" dirty="0"/>
          </a:p>
          <a:p>
            <a:pPr marL="0" indent="0">
              <a:buNone/>
            </a:pPr>
            <a:r>
              <a:rPr lang="en-GB" b="1" dirty="0"/>
              <a:t>Images:</a:t>
            </a:r>
          </a:p>
          <a:p>
            <a:pPr marL="0" indent="0">
              <a:buNone/>
            </a:pPr>
            <a:r>
              <a:rPr lang="en-GB" b="1" dirty="0"/>
              <a:t>1) </a:t>
            </a:r>
            <a:r>
              <a:rPr lang="en-GB" b="0" dirty="0"/>
              <a:t>https://www.newcastle.gov.uk/citylife-news/digital/north-tyne-ps10m-digital-boost</a:t>
            </a:r>
          </a:p>
          <a:p>
            <a:pPr marL="230017" indent="-230017">
              <a:buAutoNum type="arabicParenR"/>
            </a:pPr>
            <a:endParaRPr lang="en-GB" b="0" dirty="0"/>
          </a:p>
          <a:p>
            <a:pPr marL="230017" indent="-230017">
              <a:buAutoNum type="arabicParenR"/>
            </a:pPr>
            <a:endParaRPr lang="en-GB" b="1" dirty="0"/>
          </a:p>
          <a:p>
            <a:pPr marL="230017" indent="-230017">
              <a:buAutoNum type="arabicParenR"/>
            </a:pPr>
            <a:endParaRPr lang="en-GB" b="0" dirty="0"/>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134615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safeshare.tv/x/ss6217ee56c47db" TargetMode="External"/><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andk.co.uk/" TargetMode="External"/><Relationship Id="rId5" Type="http://schemas.openxmlformats.org/officeDocument/2006/relationships/image" Target="../media/image6.png"/><Relationship Id="rId4" Type="http://schemas.openxmlformats.org/officeDocument/2006/relationships/image" Target="../media/image35.jpe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hyperlink" Target="https://icould.com/" TargetMode="External"/><Relationship Id="rId3" Type="http://schemas.openxmlformats.org/officeDocument/2006/relationships/image" Target="../media/image1.jpg"/><Relationship Id="rId7" Type="http://schemas.openxmlformats.org/officeDocument/2006/relationships/image" Target="../media/image46.jpeg"/><Relationship Id="rId12"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www.themix.org.uk/work-and-study" TargetMode="External"/><Relationship Id="rId5" Type="http://schemas.openxmlformats.org/officeDocument/2006/relationships/image" Target="../media/image45.png"/><Relationship Id="rId10" Type="http://schemas.openxmlformats.org/officeDocument/2006/relationships/image" Target="../media/image49.jpe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g"/><Relationship Id="rId7"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7.png"/><Relationship Id="rId5" Type="http://schemas.openxmlformats.org/officeDocument/2006/relationships/image" Target="../media/image53.jpeg"/><Relationship Id="rId10" Type="http://schemas.openxmlformats.org/officeDocument/2006/relationships/hyperlink" Target="https://safeshare.tv/x/9xCn-Kwy97U" TargetMode="External"/><Relationship Id="rId4" Type="http://schemas.openxmlformats.org/officeDocument/2006/relationships/image" Target="../media/image52.jpe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s://www.dynamonortheast.co.uk/the-north-easts-t-level-providers/" TargetMode="External"/><Relationship Id="rId4" Type="http://schemas.openxmlformats.org/officeDocument/2006/relationships/hyperlink" Target="https://safeshare.tv/x/9xCn-Kwy97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nationalcareers.service.gov.uk/" TargetMode="External"/><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areers.startprofile.com/page/home-page" TargetMode="External"/><Relationship Id="rId11" Type="http://schemas.openxmlformats.org/officeDocument/2006/relationships/image" Target="../media/image64.sv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hyperlink" Target="https://icould.com/" TargetMode="External"/><Relationship Id="rId9"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emf"/><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safeshare.tv/x/ss61f9966e21f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4D9F8F-FCED-452B-906E-C32486A6A8D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8A44F81-614A-4715-95B8-4C99B0E8CAB5}"/>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9" name="Title 1">
            <a:extLst>
              <a:ext uri="{FF2B5EF4-FFF2-40B4-BE49-F238E27FC236}">
                <a16:creationId xmlns:a16="http://schemas.microsoft.com/office/drawing/2014/main" id="{29E90DD0-C7B1-4CB6-8814-35DCE6939C45}"/>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Y11 Lesson</a:t>
            </a:r>
          </a:p>
        </p:txBody>
      </p:sp>
      <p:sp>
        <p:nvSpPr>
          <p:cNvPr id="5" name="TextBox 13">
            <a:extLst>
              <a:ext uri="{FF2B5EF4-FFF2-40B4-BE49-F238E27FC236}">
                <a16:creationId xmlns:a16="http://schemas.microsoft.com/office/drawing/2014/main" id="{F8BC4EC0-E491-470F-AE99-D030300B635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54BB32D-0789-44A3-AB19-0EE61D3632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89319" y="1167154"/>
            <a:ext cx="4328867" cy="2475571"/>
          </a:xfrm>
          <a:prstGeom prst="rect">
            <a:avLst/>
          </a:prstGeom>
        </p:spPr>
      </p:pic>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2" name="Picture 4" descr="New Career Development Framework">
            <a:extLst>
              <a:ext uri="{FF2B5EF4-FFF2-40B4-BE49-F238E27FC236}">
                <a16:creationId xmlns:a16="http://schemas.microsoft.com/office/drawing/2014/main" id="{0257746D-6035-4873-A671-0449BE91669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Pentagon 20">
            <a:extLst>
              <a:ext uri="{FF2B5EF4-FFF2-40B4-BE49-F238E27FC236}">
                <a16:creationId xmlns:a16="http://schemas.microsoft.com/office/drawing/2014/main" id="{078E0955-9B2F-4FED-938D-A73CD5E71B2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6" name="Shape 114">
            <a:extLst>
              <a:ext uri="{FF2B5EF4-FFF2-40B4-BE49-F238E27FC236}">
                <a16:creationId xmlns:a16="http://schemas.microsoft.com/office/drawing/2014/main" id="{B708567F-A1BD-4FFC-932E-FBD107E87D25}"/>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Construction</a:t>
            </a:r>
          </a:p>
        </p:txBody>
      </p:sp>
      <p:sp>
        <p:nvSpPr>
          <p:cNvPr id="26" name="Rectangle: Rounded Corners 25">
            <a:extLst>
              <a:ext uri="{FF2B5EF4-FFF2-40B4-BE49-F238E27FC236}">
                <a16:creationId xmlns:a16="http://schemas.microsoft.com/office/drawing/2014/main" id="{C4BD89B0-B23F-43EE-9A27-F715E257591D}"/>
              </a:ext>
            </a:extLst>
          </p:cNvPr>
          <p:cNvSpPr/>
          <p:nvPr/>
        </p:nvSpPr>
        <p:spPr>
          <a:xfrm>
            <a:off x="6835699" y="3991905"/>
            <a:ext cx="4982488" cy="183343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 well as physical tasks of construction, there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designers, engineers, architects and all of the financial roles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involved in a construction project.  </a:t>
            </a:r>
          </a:p>
        </p:txBody>
      </p:sp>
      <p:sp>
        <p:nvSpPr>
          <p:cNvPr id="28" name="Rectangle: Rounded Corners 27">
            <a:extLst>
              <a:ext uri="{FF2B5EF4-FFF2-40B4-BE49-F238E27FC236}">
                <a16:creationId xmlns:a16="http://schemas.microsoft.com/office/drawing/2014/main" id="{8D72F0CA-86D6-48A6-BCB4-6F94542D1D39}"/>
              </a:ext>
            </a:extLst>
          </p:cNvPr>
          <p:cNvSpPr/>
          <p:nvPr/>
        </p:nvSpPr>
        <p:spPr>
          <a:xfrm>
            <a:off x="557441" y="1167154"/>
            <a:ext cx="6646247" cy="130841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(4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of Hollie Statham from Bowmer + Kirkland.  Are there any buildings you see locally that inspire you to be involved in construction?  </a:t>
            </a:r>
          </a:p>
        </p:txBody>
      </p:sp>
      <p:sp>
        <p:nvSpPr>
          <p:cNvPr id="27" name="Rectangle: Rounded Corners 26">
            <a:hlinkClick r:id="rId3"/>
            <a:extLst>
              <a:ext uri="{FF2B5EF4-FFF2-40B4-BE49-F238E27FC236}">
                <a16:creationId xmlns:a16="http://schemas.microsoft.com/office/drawing/2014/main" id="{A5C3A0FD-F967-4A87-ACBB-C14719E4DD1A}"/>
              </a:ext>
            </a:extLst>
          </p:cNvPr>
          <p:cNvSpPr/>
          <p:nvPr/>
        </p:nvSpPr>
        <p:spPr>
          <a:xfrm>
            <a:off x="11165210" y="1073719"/>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0:00-2:32</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2" name="Picture 1">
            <a:hlinkClick r:id="rId6"/>
            <a:extLst>
              <a:ext uri="{FF2B5EF4-FFF2-40B4-BE49-F238E27FC236}">
                <a16:creationId xmlns:a16="http://schemas.microsoft.com/office/drawing/2014/main" id="{418DE57F-7530-41CC-B88D-62B10F780D07}"/>
              </a:ext>
            </a:extLst>
          </p:cNvPr>
          <p:cNvPicPr>
            <a:picLocks noChangeAspect="1"/>
          </p:cNvPicPr>
          <p:nvPr/>
        </p:nvPicPr>
        <p:blipFill>
          <a:blip r:embed="rId7"/>
          <a:stretch>
            <a:fillRect/>
          </a:stretch>
        </p:blipFill>
        <p:spPr>
          <a:xfrm>
            <a:off x="4533028" y="2996770"/>
            <a:ext cx="1895475" cy="781050"/>
          </a:xfrm>
          <a:prstGeom prst="rect">
            <a:avLst/>
          </a:prstGeom>
        </p:spPr>
      </p:pic>
      <p:pic>
        <p:nvPicPr>
          <p:cNvPr id="1026" name="Picture 2" descr="North of Tyne - £10m digital boost | Newcastle City Council">
            <a:extLst>
              <a:ext uri="{FF2B5EF4-FFF2-40B4-BE49-F238E27FC236}">
                <a16:creationId xmlns:a16="http://schemas.microsoft.com/office/drawing/2014/main" id="{FB26136D-F6E1-4523-9193-21104E63A84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7441" y="2827864"/>
            <a:ext cx="3456998" cy="2997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01DCE58-0A84-45AC-AF72-9A2CA385F0BB}"/>
              </a:ext>
            </a:extLst>
          </p:cNvPr>
          <p:cNvPicPr>
            <a:picLocks noChangeAspect="1"/>
          </p:cNvPicPr>
          <p:nvPr/>
        </p:nvPicPr>
        <p:blipFill>
          <a:blip r:embed="rId9"/>
          <a:stretch>
            <a:fillRect/>
          </a:stretch>
        </p:blipFill>
        <p:spPr>
          <a:xfrm>
            <a:off x="5040819" y="4299020"/>
            <a:ext cx="1219200" cy="1219200"/>
          </a:xfrm>
          <a:prstGeom prst="rect">
            <a:avLst/>
          </a:prstGeom>
        </p:spPr>
      </p:pic>
    </p:spTree>
    <p:extLst>
      <p:ext uri="{BB962C8B-B14F-4D97-AF65-F5344CB8AC3E}">
        <p14:creationId xmlns:p14="http://schemas.microsoft.com/office/powerpoint/2010/main" val="6612396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silhouette of road signage during golden hour">
            <a:extLst>
              <a:ext uri="{FF2B5EF4-FFF2-40B4-BE49-F238E27FC236}">
                <a16:creationId xmlns:a16="http://schemas.microsoft.com/office/drawing/2014/main" id="{08CDA07E-B7C5-4DA9-B8DC-DB516C48DAF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8652" y="1030459"/>
            <a:ext cx="11074695" cy="46154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6" name="Rectangle: Rounded Corners 65">
            <a:extLst>
              <a:ext uri="{FF2B5EF4-FFF2-40B4-BE49-F238E27FC236}">
                <a16:creationId xmlns:a16="http://schemas.microsoft.com/office/drawing/2014/main" id="{C769918D-4923-4CCF-9B8D-D0444E7B3A34}"/>
              </a:ext>
            </a:extLst>
          </p:cNvPr>
          <p:cNvSpPr/>
          <p:nvPr/>
        </p:nvSpPr>
        <p:spPr>
          <a:xfrm>
            <a:off x="1624568" y="2753065"/>
            <a:ext cx="8942864" cy="1351871"/>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activity (4-5 mins)</a:t>
            </a:r>
          </a:p>
          <a:p>
            <a:pPr algn="ctr"/>
            <a:r>
              <a:rPr lang="en-GB" sz="1600" dirty="0">
                <a:solidFill>
                  <a:schemeClr val="tx1"/>
                </a:solidFill>
                <a:latin typeface="Century Gothic" panose="020B0502020202020204" pitchFamily="34" charset="0"/>
                <a:cs typeface="Arial" panose="020B0604020202020204" pitchFamily="34" charset="0"/>
              </a:rPr>
              <a:t>Talk to a partner about what you want your future to look like. Be really aspirational, and think about as many aspects of your future as you can! Go through the next few slides to see some ideas and questions to help you. </a:t>
            </a:r>
          </a:p>
        </p:txBody>
      </p:sp>
      <p:pic>
        <p:nvPicPr>
          <p:cNvPr id="20" name="Picture 10" descr="New Career Development Framework">
            <a:extLst>
              <a:ext uri="{FF2B5EF4-FFF2-40B4-BE49-F238E27FC236}">
                <a16:creationId xmlns:a16="http://schemas.microsoft.com/office/drawing/2014/main" id="{98D86140-D0A7-498D-87D7-8FD43A2CEEF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Pentagon 20">
            <a:extLst>
              <a:ext uri="{FF2B5EF4-FFF2-40B4-BE49-F238E27FC236}">
                <a16:creationId xmlns:a16="http://schemas.microsoft.com/office/drawing/2014/main" id="{F844E8A4-9D1C-4A41-8F6C-75A3214DD245}"/>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3" name="Shape 114">
            <a:extLst>
              <a:ext uri="{FF2B5EF4-FFF2-40B4-BE49-F238E27FC236}">
                <a16:creationId xmlns:a16="http://schemas.microsoft.com/office/drawing/2014/main" id="{6DD7F9C1-632C-4756-93AA-287280BE7F41}"/>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Reflecting on your career ideas</a:t>
            </a:r>
          </a:p>
        </p:txBody>
      </p:sp>
    </p:spTree>
    <p:extLst>
      <p:ext uri="{BB962C8B-B14F-4D97-AF65-F5344CB8AC3E}">
        <p14:creationId xmlns:p14="http://schemas.microsoft.com/office/powerpoint/2010/main" val="15241141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descr="orange brick wall">
            <a:extLst>
              <a:ext uri="{FF2B5EF4-FFF2-40B4-BE49-F238E27FC236}">
                <a16:creationId xmlns:a16="http://schemas.microsoft.com/office/drawing/2014/main" id="{C8320A88-5204-4BB5-AA60-ED7BF496147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8651" y="1030459"/>
            <a:ext cx="11074694" cy="46174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4" name="Picture 10" descr="New Career Development Framework">
            <a:extLst>
              <a:ext uri="{FF2B5EF4-FFF2-40B4-BE49-F238E27FC236}">
                <a16:creationId xmlns:a16="http://schemas.microsoft.com/office/drawing/2014/main" id="{8918D2D1-C51A-40CE-BAC3-8E043C912A5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Pentagon 20">
            <a:extLst>
              <a:ext uri="{FF2B5EF4-FFF2-40B4-BE49-F238E27FC236}">
                <a16:creationId xmlns:a16="http://schemas.microsoft.com/office/drawing/2014/main" id="{5846CC75-4882-442B-BF69-FA240528985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6" name="Shape 114">
            <a:extLst>
              <a:ext uri="{FF2B5EF4-FFF2-40B4-BE49-F238E27FC236}">
                <a16:creationId xmlns:a16="http://schemas.microsoft.com/office/drawing/2014/main" id="{0D02848F-89DC-4393-A88B-BA53E58250EC}"/>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Reflecting on your career ideas</a:t>
            </a:r>
          </a:p>
        </p:txBody>
      </p:sp>
      <p:sp>
        <p:nvSpPr>
          <p:cNvPr id="2" name="TextBox 1">
            <a:extLst>
              <a:ext uri="{FF2B5EF4-FFF2-40B4-BE49-F238E27FC236}">
                <a16:creationId xmlns:a16="http://schemas.microsoft.com/office/drawing/2014/main" id="{0BB20B31-0DB4-4852-B222-87A48CC555FE}"/>
              </a:ext>
            </a:extLst>
          </p:cNvPr>
          <p:cNvSpPr txBox="1"/>
          <p:nvPr/>
        </p:nvSpPr>
        <p:spPr>
          <a:xfrm>
            <a:off x="3679313" y="2369698"/>
            <a:ext cx="4833374" cy="1938992"/>
          </a:xfrm>
          <a:prstGeom prst="rect">
            <a:avLst/>
          </a:prstGeom>
          <a:noFill/>
        </p:spPr>
        <p:txBody>
          <a:bodyPr wrap="none" rtlCol="0" anchor="ctr">
            <a:spAutoFit/>
          </a:bodyPr>
          <a:lstStyle/>
          <a:p>
            <a:r>
              <a:rPr lang="en-GB" sz="12000" b="1" dirty="0">
                <a:ln>
                  <a:solidFill>
                    <a:sysClr val="windowText" lastClr="000000"/>
                  </a:solidFill>
                </a:ln>
                <a:solidFill>
                  <a:schemeClr val="bg1"/>
                </a:solidFill>
                <a:latin typeface="Century Gothic" panose="020B0502020202020204" pitchFamily="34" charset="0"/>
              </a:rPr>
              <a:t>What?</a:t>
            </a:r>
          </a:p>
        </p:txBody>
      </p:sp>
      <p:sp>
        <p:nvSpPr>
          <p:cNvPr id="68" name="Rectangle: Rounded Corners 67">
            <a:extLst>
              <a:ext uri="{FF2B5EF4-FFF2-40B4-BE49-F238E27FC236}">
                <a16:creationId xmlns:a16="http://schemas.microsoft.com/office/drawing/2014/main" id="{3EDC5EAF-5A1A-49BA-B12F-C6AA019692B4}"/>
              </a:ext>
            </a:extLst>
          </p:cNvPr>
          <p:cNvSpPr/>
          <p:nvPr/>
        </p:nvSpPr>
        <p:spPr>
          <a:xfrm>
            <a:off x="8635424" y="1860091"/>
            <a:ext cx="2364058" cy="70236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are your interests?</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0" name="Rectangle: Rounded Corners 69">
            <a:extLst>
              <a:ext uri="{FF2B5EF4-FFF2-40B4-BE49-F238E27FC236}">
                <a16:creationId xmlns:a16="http://schemas.microsoft.com/office/drawing/2014/main" id="{922D266D-7FC6-467A-BA7F-4766A7DDD689}"/>
              </a:ext>
            </a:extLst>
          </p:cNvPr>
          <p:cNvSpPr/>
          <p:nvPr/>
        </p:nvSpPr>
        <p:spPr>
          <a:xfrm>
            <a:off x="1192519" y="1375072"/>
            <a:ext cx="2364059" cy="70236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are you good at?</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1" name="Rectangle: Rounded Corners 70">
            <a:extLst>
              <a:ext uri="{FF2B5EF4-FFF2-40B4-BE49-F238E27FC236}">
                <a16:creationId xmlns:a16="http://schemas.microsoft.com/office/drawing/2014/main" id="{3CC3FAF2-BA22-4F7E-A3FC-AFACE5BB2497}"/>
              </a:ext>
            </a:extLst>
          </p:cNvPr>
          <p:cNvSpPr/>
          <p:nvPr/>
        </p:nvSpPr>
        <p:spPr>
          <a:xfrm>
            <a:off x="4307912" y="4559708"/>
            <a:ext cx="2592618" cy="70236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makes you happiest?</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93785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4" name="Picture 10" descr="New Career Development Framework">
            <a:extLst>
              <a:ext uri="{FF2B5EF4-FFF2-40B4-BE49-F238E27FC236}">
                <a16:creationId xmlns:a16="http://schemas.microsoft.com/office/drawing/2014/main" id="{8918D2D1-C51A-40CE-BAC3-8E043C912A5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Pentagon 20">
            <a:extLst>
              <a:ext uri="{FF2B5EF4-FFF2-40B4-BE49-F238E27FC236}">
                <a16:creationId xmlns:a16="http://schemas.microsoft.com/office/drawing/2014/main" id="{5846CC75-4882-442B-BF69-FA240528985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6" name="Shape 114">
            <a:extLst>
              <a:ext uri="{FF2B5EF4-FFF2-40B4-BE49-F238E27FC236}">
                <a16:creationId xmlns:a16="http://schemas.microsoft.com/office/drawing/2014/main" id="{0D02848F-89DC-4393-A88B-BA53E58250EC}"/>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Reflecting on your career ideas</a:t>
            </a:r>
          </a:p>
        </p:txBody>
      </p:sp>
      <p:pic>
        <p:nvPicPr>
          <p:cNvPr id="3074" name="Picture 2" descr="world map wall decor">
            <a:extLst>
              <a:ext uri="{FF2B5EF4-FFF2-40B4-BE49-F238E27FC236}">
                <a16:creationId xmlns:a16="http://schemas.microsoft.com/office/drawing/2014/main" id="{5BE58349-F36E-476A-8C93-F85E8A292FB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8651" y="1030459"/>
            <a:ext cx="11074695" cy="46174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B20B31-0DB4-4852-B222-87A48CC555FE}"/>
              </a:ext>
            </a:extLst>
          </p:cNvPr>
          <p:cNvSpPr txBox="1"/>
          <p:nvPr/>
        </p:nvSpPr>
        <p:spPr>
          <a:xfrm>
            <a:off x="3186389" y="2369698"/>
            <a:ext cx="5819222" cy="1938992"/>
          </a:xfrm>
          <a:prstGeom prst="rect">
            <a:avLst/>
          </a:prstGeom>
          <a:noFill/>
        </p:spPr>
        <p:txBody>
          <a:bodyPr wrap="none" rtlCol="0" anchor="ctr">
            <a:spAutoFit/>
          </a:bodyPr>
          <a:lstStyle/>
          <a:p>
            <a:r>
              <a:rPr lang="en-GB" sz="12000" b="1" dirty="0">
                <a:ln>
                  <a:solidFill>
                    <a:sysClr val="windowText" lastClr="000000"/>
                  </a:solidFill>
                </a:ln>
                <a:solidFill>
                  <a:schemeClr val="bg1"/>
                </a:solidFill>
                <a:latin typeface="Century Gothic" panose="020B0502020202020204" pitchFamily="34" charset="0"/>
              </a:rPr>
              <a:t>Where?</a:t>
            </a:r>
          </a:p>
        </p:txBody>
      </p:sp>
      <p:sp>
        <p:nvSpPr>
          <p:cNvPr id="68" name="Rectangle: Rounded Corners 67">
            <a:extLst>
              <a:ext uri="{FF2B5EF4-FFF2-40B4-BE49-F238E27FC236}">
                <a16:creationId xmlns:a16="http://schemas.microsoft.com/office/drawing/2014/main" id="{3EDC5EAF-5A1A-49BA-B12F-C6AA019692B4}"/>
              </a:ext>
            </a:extLst>
          </p:cNvPr>
          <p:cNvSpPr/>
          <p:nvPr/>
        </p:nvSpPr>
        <p:spPr>
          <a:xfrm>
            <a:off x="8635424" y="1860091"/>
            <a:ext cx="2364058" cy="70236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Where do you see yourself in 10 years?</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0" name="Rectangle: Rounded Corners 69">
            <a:extLst>
              <a:ext uri="{FF2B5EF4-FFF2-40B4-BE49-F238E27FC236}">
                <a16:creationId xmlns:a16="http://schemas.microsoft.com/office/drawing/2014/main" id="{922D266D-7FC6-467A-BA7F-4766A7DDD689}"/>
              </a:ext>
            </a:extLst>
          </p:cNvPr>
          <p:cNvSpPr/>
          <p:nvPr/>
        </p:nvSpPr>
        <p:spPr>
          <a:xfrm>
            <a:off x="1192519" y="1375072"/>
            <a:ext cx="2364059" cy="70236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Where do you want to live?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1" name="Rectangle: Rounded Corners 70">
            <a:extLst>
              <a:ext uri="{FF2B5EF4-FFF2-40B4-BE49-F238E27FC236}">
                <a16:creationId xmlns:a16="http://schemas.microsoft.com/office/drawing/2014/main" id="{3CC3FAF2-BA22-4F7E-A3FC-AFACE5BB2497}"/>
              </a:ext>
            </a:extLst>
          </p:cNvPr>
          <p:cNvSpPr/>
          <p:nvPr/>
        </p:nvSpPr>
        <p:spPr>
          <a:xfrm>
            <a:off x="4307912" y="4559708"/>
            <a:ext cx="2364058" cy="70236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Where do you want to study?</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29762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descr="black round analog wall clock at 10 00">
            <a:extLst>
              <a:ext uri="{FF2B5EF4-FFF2-40B4-BE49-F238E27FC236}">
                <a16:creationId xmlns:a16="http://schemas.microsoft.com/office/drawing/2014/main" id="{8BDAE703-342E-4507-93C1-AA446A8DC537}"/>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8650" y="1030459"/>
            <a:ext cx="11074695" cy="46174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4" name="Picture 10" descr="New Career Development Framework">
            <a:extLst>
              <a:ext uri="{FF2B5EF4-FFF2-40B4-BE49-F238E27FC236}">
                <a16:creationId xmlns:a16="http://schemas.microsoft.com/office/drawing/2014/main" id="{8918D2D1-C51A-40CE-BAC3-8E043C912A5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Pentagon 20">
            <a:extLst>
              <a:ext uri="{FF2B5EF4-FFF2-40B4-BE49-F238E27FC236}">
                <a16:creationId xmlns:a16="http://schemas.microsoft.com/office/drawing/2014/main" id="{5846CC75-4882-442B-BF69-FA240528985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6" name="Shape 114">
            <a:extLst>
              <a:ext uri="{FF2B5EF4-FFF2-40B4-BE49-F238E27FC236}">
                <a16:creationId xmlns:a16="http://schemas.microsoft.com/office/drawing/2014/main" id="{0D02848F-89DC-4393-A88B-BA53E58250EC}"/>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Reflecting on your career ideas</a:t>
            </a:r>
          </a:p>
        </p:txBody>
      </p:sp>
      <p:sp>
        <p:nvSpPr>
          <p:cNvPr id="2" name="TextBox 1">
            <a:extLst>
              <a:ext uri="{FF2B5EF4-FFF2-40B4-BE49-F238E27FC236}">
                <a16:creationId xmlns:a16="http://schemas.microsoft.com/office/drawing/2014/main" id="{0BB20B31-0DB4-4852-B222-87A48CC555FE}"/>
              </a:ext>
            </a:extLst>
          </p:cNvPr>
          <p:cNvSpPr txBox="1"/>
          <p:nvPr/>
        </p:nvSpPr>
        <p:spPr>
          <a:xfrm>
            <a:off x="3940603" y="2369698"/>
            <a:ext cx="4310795" cy="1938992"/>
          </a:xfrm>
          <a:prstGeom prst="rect">
            <a:avLst/>
          </a:prstGeom>
          <a:noFill/>
        </p:spPr>
        <p:txBody>
          <a:bodyPr wrap="none" rtlCol="0" anchor="ctr">
            <a:spAutoFit/>
          </a:bodyPr>
          <a:lstStyle/>
          <a:p>
            <a:r>
              <a:rPr lang="en-GB" sz="12000" b="1" dirty="0">
                <a:ln>
                  <a:solidFill>
                    <a:sysClr val="windowText" lastClr="000000"/>
                  </a:solidFill>
                </a:ln>
                <a:solidFill>
                  <a:schemeClr val="bg1"/>
                </a:solidFill>
                <a:latin typeface="Century Gothic" panose="020B0502020202020204" pitchFamily="34" charset="0"/>
              </a:rPr>
              <a:t>How?</a:t>
            </a:r>
          </a:p>
        </p:txBody>
      </p:sp>
      <p:sp>
        <p:nvSpPr>
          <p:cNvPr id="68" name="Rectangle: Rounded Corners 67">
            <a:extLst>
              <a:ext uri="{FF2B5EF4-FFF2-40B4-BE49-F238E27FC236}">
                <a16:creationId xmlns:a16="http://schemas.microsoft.com/office/drawing/2014/main" id="{3EDC5EAF-5A1A-49BA-B12F-C6AA019692B4}"/>
              </a:ext>
            </a:extLst>
          </p:cNvPr>
          <p:cNvSpPr/>
          <p:nvPr/>
        </p:nvSpPr>
        <p:spPr>
          <a:xfrm>
            <a:off x="8635424" y="1860091"/>
            <a:ext cx="2364058" cy="70236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much would you like to work?</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0" name="Rectangle: Rounded Corners 69">
            <a:extLst>
              <a:ext uri="{FF2B5EF4-FFF2-40B4-BE49-F238E27FC236}">
                <a16:creationId xmlns:a16="http://schemas.microsoft.com/office/drawing/2014/main" id="{922D266D-7FC6-467A-BA7F-4766A7DDD689}"/>
              </a:ext>
            </a:extLst>
          </p:cNvPr>
          <p:cNvSpPr/>
          <p:nvPr/>
        </p:nvSpPr>
        <p:spPr>
          <a:xfrm>
            <a:off x="1192519" y="1375072"/>
            <a:ext cx="2364059" cy="70236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much would you like to earn?</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1" name="Rectangle: Rounded Corners 70">
            <a:extLst>
              <a:ext uri="{FF2B5EF4-FFF2-40B4-BE49-F238E27FC236}">
                <a16:creationId xmlns:a16="http://schemas.microsoft.com/office/drawing/2014/main" id="{3CC3FAF2-BA22-4F7E-A3FC-AFACE5BB2497}"/>
              </a:ext>
            </a:extLst>
          </p:cNvPr>
          <p:cNvSpPr/>
          <p:nvPr/>
        </p:nvSpPr>
        <p:spPr>
          <a:xfrm>
            <a:off x="4307912" y="4559708"/>
            <a:ext cx="2465028" cy="70236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would you like to work (e.g. remotely)?</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9476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0" name="Picture 10" descr="New Career Development Framework">
            <a:extLst>
              <a:ext uri="{FF2B5EF4-FFF2-40B4-BE49-F238E27FC236}">
                <a16:creationId xmlns:a16="http://schemas.microsoft.com/office/drawing/2014/main" id="{98D86140-D0A7-498D-87D7-8FD43A2CE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Pentagon 20">
            <a:extLst>
              <a:ext uri="{FF2B5EF4-FFF2-40B4-BE49-F238E27FC236}">
                <a16:creationId xmlns:a16="http://schemas.microsoft.com/office/drawing/2014/main" id="{F844E8A4-9D1C-4A41-8F6C-75A3214DD245}"/>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3" name="Shape 114">
            <a:extLst>
              <a:ext uri="{FF2B5EF4-FFF2-40B4-BE49-F238E27FC236}">
                <a16:creationId xmlns:a16="http://schemas.microsoft.com/office/drawing/2014/main" id="{6DD7F9C1-632C-4756-93AA-287280BE7F41}"/>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Reflecting on your career ideas</a:t>
            </a:r>
          </a:p>
        </p:txBody>
      </p:sp>
      <p:pic>
        <p:nvPicPr>
          <p:cNvPr id="2050" name="Picture 2" descr="person holding clear glass glass">
            <a:extLst>
              <a:ext uri="{FF2B5EF4-FFF2-40B4-BE49-F238E27FC236}">
                <a16:creationId xmlns:a16="http://schemas.microsoft.com/office/drawing/2014/main" id="{F38C88B1-8552-4A91-9C85-F0AB0FBC084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8653" y="1030459"/>
            <a:ext cx="11074694" cy="46154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2444D235-E75B-4077-9014-6911A52FBFDE}"/>
              </a:ext>
            </a:extLst>
          </p:cNvPr>
          <p:cNvSpPr/>
          <p:nvPr/>
        </p:nvSpPr>
        <p:spPr>
          <a:xfrm>
            <a:off x="1624568" y="2939069"/>
            <a:ext cx="8942864" cy="798209"/>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cs typeface="Arial" panose="020B0604020202020204" pitchFamily="34" charset="0"/>
              </a:rPr>
              <a:t>Are you excited by your future? It is in your hands!</a:t>
            </a:r>
          </a:p>
        </p:txBody>
      </p:sp>
    </p:spTree>
    <p:extLst>
      <p:ext uri="{BB962C8B-B14F-4D97-AF65-F5344CB8AC3E}">
        <p14:creationId xmlns:p14="http://schemas.microsoft.com/office/powerpoint/2010/main" val="12545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FF5781-063B-4FB8-BEB5-BC8EC4E0ACA1}"/>
              </a:ext>
            </a:extLst>
          </p:cNvPr>
          <p:cNvPicPr>
            <a:picLocks noChangeAspect="1"/>
          </p:cNvPicPr>
          <p:nvPr/>
        </p:nvPicPr>
        <p:blipFill>
          <a:blip r:embed="rId4"/>
          <a:stretch>
            <a:fillRect/>
          </a:stretch>
        </p:blipFill>
        <p:spPr>
          <a:xfrm>
            <a:off x="2240764" y="2675912"/>
            <a:ext cx="2242728" cy="1493657"/>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371C44D-A558-4276-9886-63F30EF30285}"/>
              </a:ext>
            </a:extLst>
          </p:cNvPr>
          <p:cNvPicPr>
            <a:picLocks noChangeAspect="1"/>
          </p:cNvPicPr>
          <p:nvPr/>
        </p:nvPicPr>
        <p:blipFill>
          <a:blip r:embed="rId5"/>
          <a:stretch>
            <a:fillRect/>
          </a:stretch>
        </p:blipFill>
        <p:spPr>
          <a:xfrm>
            <a:off x="4063384" y="2130764"/>
            <a:ext cx="2242689" cy="1493631"/>
          </a:xfrm>
          <a:prstGeom prst="rect">
            <a:avLst/>
          </a:prstGeom>
          <a:effectLst>
            <a:outerShdw blurRad="50800" dist="38100" dir="2700000" algn="tl" rotWithShape="0">
              <a:prstClr val="black">
                <a:alpha val="40000"/>
              </a:prstClr>
            </a:outerShdw>
          </a:effectLst>
        </p:spPr>
      </p:pic>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Pentagon 20">
            <a:extLst>
              <a:ext uri="{FF2B5EF4-FFF2-40B4-BE49-F238E27FC236}">
                <a16:creationId xmlns:a16="http://schemas.microsoft.com/office/drawing/2014/main" id="{34370973-69CA-4CD0-B531-DEC6B0D9BCF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24" name="Shape 114">
            <a:extLst>
              <a:ext uri="{FF2B5EF4-FFF2-40B4-BE49-F238E27FC236}">
                <a16:creationId xmlns:a16="http://schemas.microsoft.com/office/drawing/2014/main" id="{90EF04CC-9C3C-4106-A8EB-9AA2B2E4D50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Making plans for your future: Interviews</a:t>
            </a:r>
          </a:p>
        </p:txBody>
      </p:sp>
      <p:pic>
        <p:nvPicPr>
          <p:cNvPr id="25" name="Picture 6" descr="New Career Development Framework">
            <a:extLst>
              <a:ext uri="{FF2B5EF4-FFF2-40B4-BE49-F238E27FC236}">
                <a16:creationId xmlns:a16="http://schemas.microsoft.com/office/drawing/2014/main" id="{1C857DB4-1AF3-4C47-8B34-4D53FFE3F43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1297991"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2E97CDF4-C0B9-43E8-954C-D036BD937D40}"/>
              </a:ext>
            </a:extLst>
          </p:cNvPr>
          <p:cNvSpPr/>
          <p:nvPr/>
        </p:nvSpPr>
        <p:spPr>
          <a:xfrm>
            <a:off x="1284518" y="1080637"/>
            <a:ext cx="9622964" cy="748163"/>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Interviews</a:t>
            </a:r>
            <a:r>
              <a:rPr lang="en-GB" sz="1600" dirty="0">
                <a:solidFill>
                  <a:schemeClr val="tx1"/>
                </a:solidFill>
                <a:latin typeface="Century Gothic" panose="020B0502020202020204" pitchFamily="34" charset="0"/>
              </a:rPr>
              <a:t> are a </a:t>
            </a:r>
            <a:r>
              <a:rPr lang="en-GB" sz="1600" b="1" dirty="0">
                <a:solidFill>
                  <a:schemeClr val="tx1"/>
                </a:solidFill>
                <a:latin typeface="Century Gothic" panose="020B0502020202020204" pitchFamily="34" charset="0"/>
              </a:rPr>
              <a:t>vital first step </a:t>
            </a:r>
            <a:r>
              <a:rPr lang="en-GB" sz="1600" dirty="0">
                <a:solidFill>
                  <a:schemeClr val="tx1"/>
                </a:solidFill>
                <a:latin typeface="Century Gothic" panose="020B0502020202020204" pitchFamily="34" charset="0"/>
              </a:rPr>
              <a:t>towards attaining the </a:t>
            </a:r>
            <a:r>
              <a:rPr lang="en-GB" sz="1600" b="1" dirty="0">
                <a:solidFill>
                  <a:schemeClr val="tx1"/>
                </a:solidFill>
                <a:latin typeface="Century Gothic" panose="020B0502020202020204" pitchFamily="34" charset="0"/>
              </a:rPr>
              <a:t>future</a:t>
            </a:r>
            <a:r>
              <a:rPr lang="en-GB" sz="1600" dirty="0">
                <a:solidFill>
                  <a:schemeClr val="tx1"/>
                </a:solidFill>
                <a:latin typeface="Century Gothic" panose="020B0502020202020204" pitchFamily="34" charset="0"/>
              </a:rPr>
              <a:t> you want, </a:t>
            </a:r>
            <a:r>
              <a:rPr lang="en-GB" sz="1600" dirty="0">
                <a:solidFill>
                  <a:schemeClr val="tx1"/>
                </a:solidFill>
                <a:latin typeface="Century Gothic" panose="020B0502020202020204" pitchFamily="34" charset="0"/>
                <a:cs typeface="Arial" panose="020B0604020202020204" pitchFamily="34" charset="0"/>
              </a:rPr>
              <a:t>no matter what your chosen </a:t>
            </a:r>
            <a:r>
              <a:rPr lang="en-GB" sz="1600" b="1" dirty="0">
                <a:solidFill>
                  <a:schemeClr val="tx1"/>
                </a:solidFill>
                <a:latin typeface="Century Gothic" panose="020B0502020202020204" pitchFamily="34" charset="0"/>
                <a:cs typeface="Arial" panose="020B0604020202020204" pitchFamily="34" charset="0"/>
              </a:rPr>
              <a:t>sector</a:t>
            </a:r>
            <a:r>
              <a:rPr lang="en-GB" sz="1600" dirty="0">
                <a:solidFill>
                  <a:schemeClr val="tx1"/>
                </a:solidFill>
                <a:latin typeface="Century Gothic" panose="020B0502020202020204" pitchFamily="34" charset="0"/>
                <a:cs typeface="Arial" panose="020B0604020202020204" pitchFamily="34" charset="0"/>
              </a:rPr>
              <a:t> or </a:t>
            </a:r>
            <a:r>
              <a:rPr lang="en-GB" sz="1600" b="1" dirty="0">
                <a:solidFill>
                  <a:schemeClr val="tx1"/>
                </a:solidFill>
                <a:latin typeface="Century Gothic" panose="020B0502020202020204" pitchFamily="34" charset="0"/>
                <a:cs typeface="Arial" panose="020B0604020202020204" pitchFamily="34" charset="0"/>
              </a:rPr>
              <a:t>career</a:t>
            </a:r>
            <a:r>
              <a:rPr lang="en-GB" sz="1600" dirty="0">
                <a:solidFill>
                  <a:schemeClr val="tx1"/>
                </a:solidFill>
                <a:latin typeface="Century Gothic" panose="020B0502020202020204" pitchFamily="34" charset="0"/>
                <a:cs typeface="Arial" panose="020B0604020202020204" pitchFamily="34" charset="0"/>
              </a:rPr>
              <a:t>. So, </a:t>
            </a:r>
            <a:r>
              <a:rPr lang="en-GB" sz="1600" b="1" dirty="0">
                <a:solidFill>
                  <a:schemeClr val="tx1"/>
                </a:solidFill>
                <a:latin typeface="Century Gothic" panose="020B0502020202020204" pitchFamily="34" charset="0"/>
                <a:cs typeface="Arial" panose="020B0604020202020204" pitchFamily="34" charset="0"/>
              </a:rPr>
              <a:t>how</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much do you know </a:t>
            </a:r>
            <a:r>
              <a:rPr lang="en-GB" sz="1600" dirty="0">
                <a:solidFill>
                  <a:schemeClr val="tx1"/>
                </a:solidFill>
                <a:latin typeface="Century Gothic" panose="020B0502020202020204" pitchFamily="34" charset="0"/>
                <a:cs typeface="Arial" panose="020B0604020202020204" pitchFamily="34" charset="0"/>
              </a:rPr>
              <a:t>about the </a:t>
            </a:r>
            <a:r>
              <a:rPr lang="en-GB" sz="1600" b="1" dirty="0">
                <a:solidFill>
                  <a:schemeClr val="tx1"/>
                </a:solidFill>
                <a:latin typeface="Century Gothic" panose="020B0502020202020204" pitchFamily="34" charset="0"/>
                <a:cs typeface="Arial" panose="020B0604020202020204" pitchFamily="34" charset="0"/>
              </a:rPr>
              <a:t>do’s and don’ts</a:t>
            </a:r>
            <a:r>
              <a:rPr lang="en-GB" sz="1600" dirty="0">
                <a:solidFill>
                  <a:schemeClr val="tx1"/>
                </a:solidFill>
                <a:latin typeface="Century Gothic" panose="020B0502020202020204" pitchFamily="34" charset="0"/>
                <a:cs typeface="Arial" panose="020B0604020202020204" pitchFamily="34" charset="0"/>
              </a:rPr>
              <a:t>? </a:t>
            </a:r>
            <a:endParaRPr lang="en-GB" sz="1600" b="1" dirty="0">
              <a:solidFill>
                <a:schemeClr val="tx1"/>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A83F441C-82FA-4116-9685-3376C66D8896}"/>
              </a:ext>
            </a:extLst>
          </p:cNvPr>
          <p:cNvSpPr/>
          <p:nvPr/>
        </p:nvSpPr>
        <p:spPr>
          <a:xfrm>
            <a:off x="2234950" y="4445289"/>
            <a:ext cx="7404410" cy="1332074"/>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(3-5 mins)</a:t>
            </a:r>
          </a:p>
          <a:p>
            <a:pPr algn="ctr"/>
            <a:r>
              <a:rPr lang="en-GB" sz="1600" dirty="0">
                <a:solidFill>
                  <a:schemeClr val="tx1"/>
                </a:solidFill>
                <a:latin typeface="Century Gothic" panose="020B0502020202020204" pitchFamily="34" charset="0"/>
                <a:cs typeface="Arial" panose="020B0604020202020204" pitchFamily="34" charset="0"/>
              </a:rPr>
              <a:t>Spend 2 minutes discussing with a partner what your Top 3 Tips for interview success would be, based on your experience and knowledge. Then, head to the next slide to see if any of your suggestions are listed.</a:t>
            </a:r>
          </a:p>
        </p:txBody>
      </p:sp>
      <p:pic>
        <p:nvPicPr>
          <p:cNvPr id="15" name="Picture 2" descr="person writing on white paper">
            <a:extLst>
              <a:ext uri="{FF2B5EF4-FFF2-40B4-BE49-F238E27FC236}">
                <a16:creationId xmlns:a16="http://schemas.microsoft.com/office/drawing/2014/main" id="{7E57066D-4A67-45AC-BB54-BA16CAF7856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18144" y="2133173"/>
            <a:ext cx="2242728" cy="14950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4" descr="red and yellow hand tool">
            <a:extLst>
              <a:ext uri="{FF2B5EF4-FFF2-40B4-BE49-F238E27FC236}">
                <a16:creationId xmlns:a16="http://schemas.microsoft.com/office/drawing/2014/main" id="{7F227582-DBC4-4330-9B10-90DBF72A6843}"/>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885965" y="2787137"/>
            <a:ext cx="2242689" cy="13824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8D93360-4066-42D5-B7E7-7F46B87F1887}"/>
              </a:ext>
            </a:extLst>
          </p:cNvPr>
          <p:cNvPicPr>
            <a:picLocks noChangeAspect="1"/>
          </p:cNvPicPr>
          <p:nvPr/>
        </p:nvPicPr>
        <p:blipFill>
          <a:blip r:embed="rId9"/>
          <a:stretch>
            <a:fillRect/>
          </a:stretch>
        </p:blipFill>
        <p:spPr>
          <a:xfrm>
            <a:off x="7708546" y="2134579"/>
            <a:ext cx="2242689" cy="1493657"/>
          </a:xfrm>
          <a:prstGeom prst="rect">
            <a:avLst/>
          </a:prstGeom>
          <a:effectLst>
            <a:outerShdw blurRad="50800" dist="38100" dir="2700000" algn="tl" rotWithShape="0">
              <a:prstClr val="black">
                <a:alpha val="40000"/>
              </a:prstClr>
            </a:outerShdw>
          </a:effectLst>
        </p:spPr>
      </p:pic>
      <p:pic>
        <p:nvPicPr>
          <p:cNvPr id="2050" name="Picture 2" descr="black pencil on white printerpaper">
            <a:extLst>
              <a:ext uri="{FF2B5EF4-FFF2-40B4-BE49-F238E27FC236}">
                <a16:creationId xmlns:a16="http://schemas.microsoft.com/office/drawing/2014/main" id="{8C414DDA-35CA-4F8E-B2C4-55C7430FA50A}"/>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531127" y="2787136"/>
            <a:ext cx="2242689" cy="13824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The Mix - Local Offer">
            <a:hlinkClick r:id="rId11"/>
            <a:extLst>
              <a:ext uri="{FF2B5EF4-FFF2-40B4-BE49-F238E27FC236}">
                <a16:creationId xmlns:a16="http://schemas.microsoft.com/office/drawing/2014/main" id="{C7BD166C-776F-4C44-A496-652B453FB34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18144" y="4582831"/>
            <a:ext cx="1587351" cy="10569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could - MarketPlace | Music Mark">
            <a:hlinkClick r:id="rId13"/>
            <a:extLst>
              <a:ext uri="{FF2B5EF4-FFF2-40B4-BE49-F238E27FC236}">
                <a16:creationId xmlns:a16="http://schemas.microsoft.com/office/drawing/2014/main" id="{819FC50D-13D3-4EA6-A74A-17A362BB36E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868816" y="4698713"/>
            <a:ext cx="1905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215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4" name="Picture 2" descr="black pencil on white printerpaper">
            <a:extLst>
              <a:ext uri="{FF2B5EF4-FFF2-40B4-BE49-F238E27FC236}">
                <a16:creationId xmlns:a16="http://schemas.microsoft.com/office/drawing/2014/main" id="{5DBD7AEF-33E6-4A16-960E-D0A2776E6807}"/>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679084" y="3051710"/>
            <a:ext cx="2820362" cy="18659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4" descr="red and yellow hand tool">
            <a:extLst>
              <a:ext uri="{FF2B5EF4-FFF2-40B4-BE49-F238E27FC236}">
                <a16:creationId xmlns:a16="http://schemas.microsoft.com/office/drawing/2014/main" id="{DF302E22-E92B-4589-8BF1-B0D412AB881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43944" y="3060431"/>
            <a:ext cx="2843790" cy="18572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BC3844C-C76A-4BE2-9099-96C6523C8CFC}"/>
              </a:ext>
            </a:extLst>
          </p:cNvPr>
          <p:cNvPicPr>
            <a:picLocks noChangeAspect="1"/>
          </p:cNvPicPr>
          <p:nvPr/>
        </p:nvPicPr>
        <p:blipFill>
          <a:blip r:embed="rId6"/>
          <a:stretch>
            <a:fillRect/>
          </a:stretch>
        </p:blipFill>
        <p:spPr>
          <a:xfrm>
            <a:off x="8679084" y="972090"/>
            <a:ext cx="2820411" cy="1878394"/>
          </a:xfrm>
          <a:prstGeom prst="rect">
            <a:avLst/>
          </a:prstGeom>
          <a:effectLst>
            <a:outerShdw blurRad="50800" dist="38100" dir="2700000" algn="tl" rotWithShape="0">
              <a:prstClr val="black">
                <a:alpha val="40000"/>
              </a:prstClr>
            </a:outerShdw>
          </a:effectLst>
        </p:spPr>
      </p:pic>
      <p:pic>
        <p:nvPicPr>
          <p:cNvPr id="39" name="Picture 2" descr="person writing on white paper">
            <a:extLst>
              <a:ext uri="{FF2B5EF4-FFF2-40B4-BE49-F238E27FC236}">
                <a16:creationId xmlns:a16="http://schemas.microsoft.com/office/drawing/2014/main" id="{E7BD1D8F-4ABB-437C-97FC-956F11AB4B9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43943" y="972090"/>
            <a:ext cx="2843790" cy="18831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94104A59-D6EB-4B6A-A811-F21283A6E6A4}"/>
              </a:ext>
            </a:extLst>
          </p:cNvPr>
          <p:cNvPicPr>
            <a:picLocks noChangeAspect="1"/>
          </p:cNvPicPr>
          <p:nvPr/>
        </p:nvPicPr>
        <p:blipFill>
          <a:blip r:embed="rId8"/>
          <a:stretch>
            <a:fillRect/>
          </a:stretch>
        </p:blipFill>
        <p:spPr>
          <a:xfrm>
            <a:off x="4682052" y="976810"/>
            <a:ext cx="2836882" cy="1878394"/>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6C677DBB-272E-4A7F-AB9B-855102A22A5C}"/>
              </a:ext>
            </a:extLst>
          </p:cNvPr>
          <p:cNvPicPr>
            <a:picLocks noChangeAspect="1"/>
          </p:cNvPicPr>
          <p:nvPr/>
        </p:nvPicPr>
        <p:blipFill>
          <a:blip r:embed="rId9"/>
          <a:stretch>
            <a:fillRect/>
          </a:stretch>
        </p:blipFill>
        <p:spPr>
          <a:xfrm>
            <a:off x="4682052" y="3051710"/>
            <a:ext cx="2820362" cy="1878394"/>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74AA3229-D1FF-492C-8860-5B4FFF8C4A95}"/>
              </a:ext>
            </a:extLst>
          </p:cNvPr>
          <p:cNvSpPr txBox="1"/>
          <p:nvPr/>
        </p:nvSpPr>
        <p:spPr>
          <a:xfrm>
            <a:off x="7010400" y="6642556"/>
            <a:ext cx="2105357" cy="215444"/>
          </a:xfrm>
          <a:prstGeom prst="rect">
            <a:avLst/>
          </a:prstGeom>
          <a:noFill/>
        </p:spPr>
        <p:txBody>
          <a:bodyPr wrap="square">
            <a:spAutoFit/>
          </a:bodyPr>
          <a:lstStyle/>
          <a:p>
            <a:r>
              <a:rPr lang="en-GB" sz="800" b="0" dirty="0">
                <a:latin typeface="Century Gothic" panose="020B0502020202020204" pitchFamily="34" charset="0"/>
                <a:hlinkClick r:id="rId10">
                  <a:extLst>
                    <a:ext uri="{A12FA001-AC4F-418D-AE19-62706E023703}">
                      <ahyp:hlinkClr xmlns:ahyp="http://schemas.microsoft.com/office/drawing/2018/hyperlinkcolor" val="tx"/>
                    </a:ext>
                  </a:extLst>
                </a:hlinkClick>
              </a:rPr>
              <a:t>https://saeshare.tv/x/9xCn-Kwy97U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9" name="Rectangle: Rounded Corners 28">
            <a:extLst>
              <a:ext uri="{FF2B5EF4-FFF2-40B4-BE49-F238E27FC236}">
                <a16:creationId xmlns:a16="http://schemas.microsoft.com/office/drawing/2014/main" id="{3F48BCAA-C360-4D9D-BB51-3B6BBFA5986F}"/>
              </a:ext>
            </a:extLst>
          </p:cNvPr>
          <p:cNvSpPr/>
          <p:nvPr/>
        </p:nvSpPr>
        <p:spPr>
          <a:xfrm>
            <a:off x="4815160" y="3300887"/>
            <a:ext cx="2561680" cy="139845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Listen carefully: </a:t>
            </a:r>
          </a:p>
          <a:p>
            <a:pPr algn="ctr"/>
            <a:r>
              <a:rPr lang="en-GB" sz="1600" dirty="0">
                <a:solidFill>
                  <a:schemeClr val="tx1"/>
                </a:solidFill>
                <a:latin typeface="Century Gothic" panose="020B0502020202020204" pitchFamily="34" charset="0"/>
                <a:cs typeface="Arial" panose="020B0604020202020204" pitchFamily="34" charset="0"/>
              </a:rPr>
              <a:t>Get them to clarify or repeat if you don't understand the question. </a:t>
            </a:r>
          </a:p>
        </p:txBody>
      </p:sp>
      <p:sp>
        <p:nvSpPr>
          <p:cNvPr id="31" name="Rectangle: Rounded Corners 30">
            <a:extLst>
              <a:ext uri="{FF2B5EF4-FFF2-40B4-BE49-F238E27FC236}">
                <a16:creationId xmlns:a16="http://schemas.microsoft.com/office/drawing/2014/main" id="{2A25E846-22D4-4307-B3BF-D65497E6F628}"/>
              </a:ext>
            </a:extLst>
          </p:cNvPr>
          <p:cNvSpPr/>
          <p:nvPr/>
        </p:nvSpPr>
        <p:spPr>
          <a:xfrm>
            <a:off x="8808449" y="3300887"/>
            <a:ext cx="2561680" cy="1398454"/>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Be honest: </a:t>
            </a:r>
          </a:p>
          <a:p>
            <a:pPr algn="ctr"/>
            <a:r>
              <a:rPr lang="en-GB" sz="1600" dirty="0">
                <a:solidFill>
                  <a:schemeClr val="tx1"/>
                </a:solidFill>
                <a:latin typeface="Century Gothic" panose="020B0502020202020204" pitchFamily="34" charset="0"/>
                <a:cs typeface="Arial" panose="020B0604020202020204" pitchFamily="34" charset="0"/>
              </a:rPr>
              <a:t>Answer questions truthfully and don’t be afraid to ask questions of your own.  </a:t>
            </a:r>
          </a:p>
        </p:txBody>
      </p:sp>
      <p:sp>
        <p:nvSpPr>
          <p:cNvPr id="32" name="Rectangle: Rounded Corners 31">
            <a:extLst>
              <a:ext uri="{FF2B5EF4-FFF2-40B4-BE49-F238E27FC236}">
                <a16:creationId xmlns:a16="http://schemas.microsoft.com/office/drawing/2014/main" id="{B3AA36F1-DF92-40A5-813F-5B8CF929F1BA}"/>
              </a:ext>
            </a:extLst>
          </p:cNvPr>
          <p:cNvSpPr/>
          <p:nvPr/>
        </p:nvSpPr>
        <p:spPr>
          <a:xfrm>
            <a:off x="691884" y="3300887"/>
            <a:ext cx="2561680" cy="1398454"/>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Concentrate:</a:t>
            </a:r>
            <a:r>
              <a:rPr lang="en-GB" sz="1600" dirty="0">
                <a:solidFill>
                  <a:schemeClr val="tx1"/>
                </a:solidFill>
                <a:latin typeface="Century Gothic" panose="020B0502020202020204" pitchFamily="34" charset="0"/>
                <a:cs typeface="Arial" panose="020B0604020202020204" pitchFamily="34" charset="0"/>
              </a:rPr>
              <a:t> </a:t>
            </a:r>
          </a:p>
          <a:p>
            <a:pPr algn="ctr"/>
            <a:r>
              <a:rPr lang="en-GB" sz="1600" dirty="0">
                <a:solidFill>
                  <a:schemeClr val="tx1"/>
                </a:solidFill>
                <a:latin typeface="Century Gothic" panose="020B0502020202020204" pitchFamily="34" charset="0"/>
                <a:cs typeface="Arial" panose="020B0604020202020204" pitchFamily="34" charset="0"/>
              </a:rPr>
              <a:t>Talk slowly and clearly, and don’t hesitate to stop to think about your answers.</a:t>
            </a:r>
          </a:p>
        </p:txBody>
      </p:sp>
      <p:sp>
        <p:nvSpPr>
          <p:cNvPr id="35" name="Rectangle: Rounded Corners 34">
            <a:extLst>
              <a:ext uri="{FF2B5EF4-FFF2-40B4-BE49-F238E27FC236}">
                <a16:creationId xmlns:a16="http://schemas.microsoft.com/office/drawing/2014/main" id="{76EC6FA8-FB10-4E12-B1CA-5967CAC74EFF}"/>
              </a:ext>
            </a:extLst>
          </p:cNvPr>
          <p:cNvSpPr/>
          <p:nvPr/>
        </p:nvSpPr>
        <p:spPr>
          <a:xfrm>
            <a:off x="8808449" y="1205710"/>
            <a:ext cx="2561680" cy="139845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First impressions count: </a:t>
            </a:r>
          </a:p>
          <a:p>
            <a:pPr algn="ctr"/>
            <a:r>
              <a:rPr lang="en-GB" sz="1600" dirty="0">
                <a:solidFill>
                  <a:schemeClr val="tx1"/>
                </a:solidFill>
                <a:latin typeface="Century Gothic" panose="020B0502020202020204" pitchFamily="34" charset="0"/>
                <a:cs typeface="Arial" panose="020B0604020202020204" pitchFamily="34" charset="0"/>
              </a:rPr>
              <a:t>Make yours a good one by dressing smartly. </a:t>
            </a:r>
          </a:p>
        </p:txBody>
      </p:sp>
      <p:sp>
        <p:nvSpPr>
          <p:cNvPr id="23" name="Pentagon 20">
            <a:extLst>
              <a:ext uri="{FF2B5EF4-FFF2-40B4-BE49-F238E27FC236}">
                <a16:creationId xmlns:a16="http://schemas.microsoft.com/office/drawing/2014/main" id="{34370973-69CA-4CD0-B531-DEC6B0D9BCF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24" name="Shape 114">
            <a:extLst>
              <a:ext uri="{FF2B5EF4-FFF2-40B4-BE49-F238E27FC236}">
                <a16:creationId xmlns:a16="http://schemas.microsoft.com/office/drawing/2014/main" id="{90EF04CC-9C3C-4106-A8EB-9AA2B2E4D50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Making plans for your future: Interviews</a:t>
            </a:r>
          </a:p>
        </p:txBody>
      </p:sp>
      <p:pic>
        <p:nvPicPr>
          <p:cNvPr id="25" name="Picture 6" descr="New Career Development Framework">
            <a:extLst>
              <a:ext uri="{FF2B5EF4-FFF2-40B4-BE49-F238E27FC236}">
                <a16:creationId xmlns:a16="http://schemas.microsoft.com/office/drawing/2014/main" id="{1C857DB4-1AF3-4C47-8B34-4D53FFE3F43F}"/>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1297991"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24223593-4E07-4547-AF66-84403876B3D2}"/>
              </a:ext>
            </a:extLst>
          </p:cNvPr>
          <p:cNvSpPr/>
          <p:nvPr/>
        </p:nvSpPr>
        <p:spPr>
          <a:xfrm>
            <a:off x="1448668" y="5121367"/>
            <a:ext cx="9294664" cy="61415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Choose one of these pieces of advice. What could you do to work on this for yourself?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a:t>
            </a:r>
            <a:endPar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6" name="Rectangle: Rounded Corners 35">
            <a:extLst>
              <a:ext uri="{FF2B5EF4-FFF2-40B4-BE49-F238E27FC236}">
                <a16:creationId xmlns:a16="http://schemas.microsoft.com/office/drawing/2014/main" id="{AB98B4D7-791C-43D6-B5A0-7CB39A9917CF}"/>
              </a:ext>
            </a:extLst>
          </p:cNvPr>
          <p:cNvSpPr/>
          <p:nvPr/>
        </p:nvSpPr>
        <p:spPr>
          <a:xfrm>
            <a:off x="691884" y="1207573"/>
            <a:ext cx="2561680" cy="139845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Be prepared: </a:t>
            </a:r>
          </a:p>
          <a:p>
            <a:pPr algn="ctr"/>
            <a:r>
              <a:rPr lang="en-GB" sz="1600" dirty="0">
                <a:solidFill>
                  <a:schemeClr val="tx1"/>
                </a:solidFill>
                <a:latin typeface="Century Gothic" panose="020B0502020202020204" pitchFamily="34" charset="0"/>
                <a:cs typeface="Arial" panose="020B0604020202020204" pitchFamily="34" charset="0"/>
              </a:rPr>
              <a:t>Knowing your stuff so you’re ready for anything is vital for a successful interview.</a:t>
            </a:r>
          </a:p>
        </p:txBody>
      </p:sp>
      <p:sp>
        <p:nvSpPr>
          <p:cNvPr id="30" name="Rectangle: Rounded Corners 29">
            <a:extLst>
              <a:ext uri="{FF2B5EF4-FFF2-40B4-BE49-F238E27FC236}">
                <a16:creationId xmlns:a16="http://schemas.microsoft.com/office/drawing/2014/main" id="{A3EAF234-B533-403E-8779-87B862EDA2C6}"/>
              </a:ext>
            </a:extLst>
          </p:cNvPr>
          <p:cNvSpPr/>
          <p:nvPr/>
        </p:nvSpPr>
        <p:spPr>
          <a:xfrm>
            <a:off x="4815159" y="1207573"/>
            <a:ext cx="2561680" cy="1398454"/>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Look after yourself: </a:t>
            </a:r>
          </a:p>
          <a:p>
            <a:pPr algn="ctr"/>
            <a:r>
              <a:rPr lang="en-GB" sz="1600" dirty="0">
                <a:solidFill>
                  <a:schemeClr val="tx1"/>
                </a:solidFill>
                <a:latin typeface="Century Gothic" panose="020B0502020202020204" pitchFamily="34" charset="0"/>
                <a:cs typeface="Arial" panose="020B0604020202020204" pitchFamily="34" charset="0"/>
              </a:rPr>
              <a:t>Before your interview, try to keep hydrated, eat well and stay calm. </a:t>
            </a:r>
          </a:p>
        </p:txBody>
      </p:sp>
    </p:spTree>
    <p:extLst>
      <p:ext uri="{BB962C8B-B14F-4D97-AF65-F5344CB8AC3E}">
        <p14:creationId xmlns:p14="http://schemas.microsoft.com/office/powerpoint/2010/main" val="1361379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animBg="1"/>
      <p:bldP spid="31" grpId="0" animBg="1"/>
      <p:bldP spid="32" grpId="0" animBg="1"/>
      <p:bldP spid="35" grpId="0" animBg="1"/>
      <p:bldP spid="22" grpId="0" animBg="1"/>
      <p:bldP spid="36"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4AA3229-D1FF-492C-8860-5B4FFF8C4A95}"/>
              </a:ext>
            </a:extLst>
          </p:cNvPr>
          <p:cNvSpPr txBox="1"/>
          <p:nvPr/>
        </p:nvSpPr>
        <p:spPr>
          <a:xfrm>
            <a:off x="7010400" y="6642556"/>
            <a:ext cx="2105357" cy="215444"/>
          </a:xfrm>
          <a:prstGeom prst="rect">
            <a:avLst/>
          </a:prstGeom>
          <a:noFill/>
        </p:spPr>
        <p:txBody>
          <a:bodyPr wrap="square">
            <a:spAutoFit/>
          </a:bodyPr>
          <a:lstStyle/>
          <a:p>
            <a:r>
              <a:rPr lang="en-GB" sz="800" b="0" dirty="0">
                <a:latin typeface="Century Gothic" panose="020B0502020202020204" pitchFamily="34" charset="0"/>
                <a:hlinkClick r:id="rId4">
                  <a:extLst>
                    <a:ext uri="{A12FA001-AC4F-418D-AE19-62706E023703}">
                      <ahyp:hlinkClr xmlns:ahyp="http://schemas.microsoft.com/office/drawing/2018/hyperlinkcolor" val="tx"/>
                    </a:ext>
                  </a:extLst>
                </a:hlinkClick>
              </a:rPr>
              <a:t>https://saeshare.tv/x/9xCn-Kwy97U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46" name="Rectangle: Rounded Corners 45">
            <a:extLst>
              <a:ext uri="{FF2B5EF4-FFF2-40B4-BE49-F238E27FC236}">
                <a16:creationId xmlns:a16="http://schemas.microsoft.com/office/drawing/2014/main" id="{40A02F85-309A-41B6-A13F-35510D8B1ACE}"/>
              </a:ext>
            </a:extLst>
          </p:cNvPr>
          <p:cNvSpPr/>
          <p:nvPr/>
        </p:nvSpPr>
        <p:spPr>
          <a:xfrm>
            <a:off x="4706679" y="2806837"/>
            <a:ext cx="7105990" cy="124432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activity (2-3 mins)</a:t>
            </a:r>
          </a:p>
          <a:p>
            <a:pPr algn="ctr"/>
            <a:r>
              <a:rPr lang="en-GB" sz="1600" dirty="0">
                <a:solidFill>
                  <a:schemeClr val="tx1"/>
                </a:solidFill>
                <a:latin typeface="Century Gothic" panose="020B0502020202020204" pitchFamily="34" charset="0"/>
                <a:cs typeface="Arial" panose="020B0604020202020204" pitchFamily="34" charset="0"/>
              </a:rPr>
              <a:t>Talk to a different partner about your future plans. Are you thinking about further education, or would you prefer a practical way to gain the skills you need? What opportunities are there in the North East?</a:t>
            </a:r>
          </a:p>
        </p:txBody>
      </p:sp>
      <p:sp>
        <p:nvSpPr>
          <p:cNvPr id="47" name="Rectangle: Rounded Corners 46">
            <a:extLst>
              <a:ext uri="{FF2B5EF4-FFF2-40B4-BE49-F238E27FC236}">
                <a16:creationId xmlns:a16="http://schemas.microsoft.com/office/drawing/2014/main" id="{591BE860-DBBC-476F-A793-CFFB870694E7}"/>
              </a:ext>
            </a:extLst>
          </p:cNvPr>
          <p:cNvSpPr/>
          <p:nvPr/>
        </p:nvSpPr>
        <p:spPr>
          <a:xfrm>
            <a:off x="379331" y="1090553"/>
            <a:ext cx="7105990" cy="1244327"/>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0" u="none" strike="noStrike" baseline="0" dirty="0">
                <a:solidFill>
                  <a:schemeClr val="tx1"/>
                </a:solidFill>
                <a:latin typeface="Century Gothic" panose="020B0502020202020204" pitchFamily="34" charset="0"/>
              </a:rPr>
              <a:t>Heading off to </a:t>
            </a:r>
            <a:r>
              <a:rPr lang="en-GB" sz="1600" b="1" i="0" u="none" strike="noStrike" baseline="0" dirty="0">
                <a:solidFill>
                  <a:schemeClr val="tx1"/>
                </a:solidFill>
                <a:latin typeface="Century Gothic" panose="020B0502020202020204" pitchFamily="34" charset="0"/>
              </a:rPr>
              <a:t>university</a:t>
            </a:r>
            <a:r>
              <a:rPr lang="en-GB" sz="1600" i="0" u="none" strike="noStrike" baseline="0" dirty="0">
                <a:solidFill>
                  <a:schemeClr val="tx1"/>
                </a:solidFill>
                <a:latin typeface="Century Gothic" panose="020B0502020202020204" pitchFamily="34" charset="0"/>
              </a:rPr>
              <a:t> or into your </a:t>
            </a:r>
            <a:r>
              <a:rPr lang="en-GB" sz="1600" b="1" i="0" u="none" strike="noStrike" baseline="0" dirty="0">
                <a:solidFill>
                  <a:schemeClr val="tx1"/>
                </a:solidFill>
                <a:latin typeface="Century Gothic" panose="020B0502020202020204" pitchFamily="34" charset="0"/>
              </a:rPr>
              <a:t>first job </a:t>
            </a:r>
            <a:r>
              <a:rPr lang="en-GB" sz="1600" i="0" u="none" strike="noStrike" baseline="0" dirty="0">
                <a:solidFill>
                  <a:schemeClr val="tx1"/>
                </a:solidFill>
                <a:latin typeface="Century Gothic" panose="020B0502020202020204" pitchFamily="34" charset="0"/>
              </a:rPr>
              <a:t>aren’t the only options! </a:t>
            </a:r>
            <a:r>
              <a:rPr lang="en-GB" sz="1600" b="1" i="0" u="none" strike="noStrike" baseline="0" dirty="0">
                <a:solidFill>
                  <a:schemeClr val="tx1"/>
                </a:solidFill>
                <a:latin typeface="Century Gothic" panose="020B0502020202020204" pitchFamily="34" charset="0"/>
              </a:rPr>
              <a:t>Vocational study </a:t>
            </a:r>
            <a:r>
              <a:rPr lang="en-GB" sz="1600" b="0" i="0" u="none" strike="noStrike" baseline="0" dirty="0">
                <a:solidFill>
                  <a:schemeClr val="tx1"/>
                </a:solidFill>
                <a:latin typeface="Century Gothic" panose="020B0502020202020204" pitchFamily="34" charset="0"/>
              </a:rPr>
              <a:t>focuses on work-related subjects and can even include some work experience. They suit those who want a </a:t>
            </a:r>
            <a:r>
              <a:rPr lang="en-GB" sz="1600" b="1" i="0" u="none" strike="noStrike" baseline="0" dirty="0">
                <a:solidFill>
                  <a:schemeClr val="tx1"/>
                </a:solidFill>
                <a:latin typeface="Century Gothic" panose="020B0502020202020204" pitchFamily="34" charset="0"/>
              </a:rPr>
              <a:t>more practical focus </a:t>
            </a:r>
            <a:r>
              <a:rPr lang="en-GB" sz="1600" b="0" i="0" u="none" strike="noStrike" baseline="0" dirty="0">
                <a:solidFill>
                  <a:schemeClr val="tx1"/>
                </a:solidFill>
                <a:latin typeface="Century Gothic" panose="020B0502020202020204" pitchFamily="34" charset="0"/>
              </a:rPr>
              <a:t>or have a </a:t>
            </a:r>
            <a:r>
              <a:rPr lang="en-GB" sz="1600" b="1" i="0" u="none" strike="noStrike" baseline="0" dirty="0">
                <a:solidFill>
                  <a:schemeClr val="tx1"/>
                </a:solidFill>
                <a:latin typeface="Century Gothic" panose="020B0502020202020204" pitchFamily="34" charset="0"/>
              </a:rPr>
              <a:t>good idea </a:t>
            </a:r>
            <a:r>
              <a:rPr lang="en-GB" sz="1600" b="0" i="0" u="none" strike="noStrike" baseline="0" dirty="0">
                <a:solidFill>
                  <a:schemeClr val="tx1"/>
                </a:solidFill>
                <a:latin typeface="Century Gothic" panose="020B0502020202020204" pitchFamily="34" charset="0"/>
              </a:rPr>
              <a:t>of the </a:t>
            </a:r>
            <a:r>
              <a:rPr lang="en-GB" sz="1600" b="1" i="0" u="none" strike="noStrike" baseline="0" dirty="0">
                <a:solidFill>
                  <a:schemeClr val="tx1"/>
                </a:solidFill>
                <a:latin typeface="Century Gothic" panose="020B0502020202020204" pitchFamily="34" charset="0"/>
              </a:rPr>
              <a:t>job they want</a:t>
            </a:r>
            <a:r>
              <a:rPr lang="en-GB" sz="1600" b="0" i="0" u="none" strike="noStrike" baseline="0" dirty="0">
                <a:solidFill>
                  <a:schemeClr val="tx1"/>
                </a:solidFill>
                <a:latin typeface="Century Gothic" panose="020B0502020202020204" pitchFamily="34" charset="0"/>
              </a:rPr>
              <a:t>.</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8" name="Rectangle: Rounded Corners 47">
            <a:extLst>
              <a:ext uri="{FF2B5EF4-FFF2-40B4-BE49-F238E27FC236}">
                <a16:creationId xmlns:a16="http://schemas.microsoft.com/office/drawing/2014/main" id="{7EAE9483-8D43-474F-A790-4F28089B9C20}"/>
              </a:ext>
            </a:extLst>
          </p:cNvPr>
          <p:cNvSpPr/>
          <p:nvPr/>
        </p:nvSpPr>
        <p:spPr>
          <a:xfrm>
            <a:off x="379331" y="4523121"/>
            <a:ext cx="7105990" cy="1165297"/>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T Levels are an </a:t>
            </a:r>
            <a:r>
              <a:rPr lang="en-GB" sz="1600" b="1" dirty="0">
                <a:solidFill>
                  <a:schemeClr val="tx1"/>
                </a:solidFill>
                <a:latin typeface="Century Gothic" panose="020B0502020202020204" pitchFamily="34" charset="0"/>
                <a:cs typeface="Arial" panose="020B0604020202020204" pitchFamily="34" charset="0"/>
              </a:rPr>
              <a:t>option you may not have considered when it comes to planning your future</a:t>
            </a:r>
            <a:r>
              <a:rPr lang="en-GB" sz="1600" dirty="0">
                <a:solidFill>
                  <a:schemeClr val="tx1"/>
                </a:solidFill>
                <a:latin typeface="Century Gothic" panose="020B0502020202020204" pitchFamily="34" charset="0"/>
                <a:cs typeface="Arial" panose="020B0604020202020204" pitchFamily="34" charset="0"/>
              </a:rPr>
              <a:t>. They combine </a:t>
            </a:r>
            <a:r>
              <a:rPr lang="en-GB" sz="1600" b="1" dirty="0">
                <a:solidFill>
                  <a:schemeClr val="tx1"/>
                </a:solidFill>
                <a:latin typeface="Century Gothic" panose="020B0502020202020204" pitchFamily="34" charset="0"/>
                <a:cs typeface="Arial" panose="020B0604020202020204" pitchFamily="34" charset="0"/>
              </a:rPr>
              <a:t>classroom learning </a:t>
            </a:r>
            <a:r>
              <a:rPr lang="en-GB" sz="1600" dirty="0">
                <a:solidFill>
                  <a:schemeClr val="tx1"/>
                </a:solidFill>
                <a:latin typeface="Century Gothic" panose="020B0502020202020204" pitchFamily="34" charset="0"/>
                <a:cs typeface="Arial" panose="020B0604020202020204" pitchFamily="34" charset="0"/>
              </a:rPr>
              <a:t>with </a:t>
            </a:r>
            <a:r>
              <a:rPr lang="en-GB" sz="1600" b="1" dirty="0">
                <a:solidFill>
                  <a:schemeClr val="tx1"/>
                </a:solidFill>
                <a:latin typeface="Century Gothic" panose="020B0502020202020204" pitchFamily="34" charset="0"/>
                <a:cs typeface="Arial" panose="020B0604020202020204" pitchFamily="34" charset="0"/>
              </a:rPr>
              <a:t>industry experience </a:t>
            </a:r>
            <a:r>
              <a:rPr lang="en-GB" sz="1600" dirty="0">
                <a:solidFill>
                  <a:schemeClr val="tx1"/>
                </a:solidFill>
                <a:latin typeface="Century Gothic" panose="020B0502020202020204" pitchFamily="34" charset="0"/>
                <a:cs typeface="Arial" panose="020B0604020202020204" pitchFamily="34" charset="0"/>
              </a:rPr>
              <a:t>that is specifically designed for a </a:t>
            </a:r>
            <a:r>
              <a:rPr lang="en-GB" sz="1600" b="1" dirty="0">
                <a:solidFill>
                  <a:schemeClr val="tx1"/>
                </a:solidFill>
                <a:latin typeface="Century Gothic" panose="020B0502020202020204" pitchFamily="34" charset="0"/>
                <a:cs typeface="Arial" panose="020B0604020202020204" pitchFamily="34" charset="0"/>
              </a:rPr>
              <a:t>certain sector or employer</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 </a:t>
            </a:r>
          </a:p>
        </p:txBody>
      </p:sp>
      <p:sp>
        <p:nvSpPr>
          <p:cNvPr id="49" name="Rectangle: Rounded Corners 48">
            <a:extLst>
              <a:ext uri="{FF2B5EF4-FFF2-40B4-BE49-F238E27FC236}">
                <a16:creationId xmlns:a16="http://schemas.microsoft.com/office/drawing/2014/main" id="{8D3B34ED-EF8F-4BCC-AAF4-7A3475DFF38D}"/>
              </a:ext>
            </a:extLst>
          </p:cNvPr>
          <p:cNvSpPr/>
          <p:nvPr/>
        </p:nvSpPr>
        <p:spPr>
          <a:xfrm>
            <a:off x="7636417" y="1090553"/>
            <a:ext cx="4176252" cy="125621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T Levels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two-year qualification as an alternative to A levels, apprenticeships or other post-16 courses.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C240651-7AA9-4F1B-8AB6-D2DE134E0D96}"/>
              </a:ext>
            </a:extLst>
          </p:cNvPr>
          <p:cNvSpPr/>
          <p:nvPr/>
        </p:nvSpPr>
        <p:spPr>
          <a:xfrm>
            <a:off x="9579935" y="4523121"/>
            <a:ext cx="2232734" cy="1165297"/>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baseline="0" dirty="0">
                <a:solidFill>
                  <a:schemeClr val="tx1"/>
                </a:solidFill>
                <a:latin typeface="Century Gothic" panose="020B0502020202020204" pitchFamily="34" charset="0"/>
              </a:rPr>
              <a:t>Challenge: </a:t>
            </a:r>
          </a:p>
          <a:p>
            <a:pPr algn="ctr"/>
            <a:r>
              <a:rPr lang="en-GB" sz="1600" dirty="0">
                <a:solidFill>
                  <a:schemeClr val="tx1"/>
                </a:solidFill>
                <a:latin typeface="Century Gothic" panose="020B0502020202020204" pitchFamily="34" charset="0"/>
              </a:rPr>
              <a:t>Click the logo to see </a:t>
            </a:r>
            <a:r>
              <a:rPr lang="en-GB" sz="1600" i="0" u="none" strike="noStrike" baseline="0" dirty="0">
                <a:solidFill>
                  <a:schemeClr val="tx1"/>
                </a:solidFill>
                <a:latin typeface="Century Gothic" panose="020B0502020202020204" pitchFamily="34" charset="0"/>
              </a:rPr>
              <a:t>links to T Levels in the North East.  </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026" name="Picture 2" descr="Dynamo North East - Growth Hub">
            <a:hlinkClick r:id="rId5"/>
            <a:extLst>
              <a:ext uri="{FF2B5EF4-FFF2-40B4-BE49-F238E27FC236}">
                <a16:creationId xmlns:a16="http://schemas.microsoft.com/office/drawing/2014/main" id="{828F6BCC-1446-4560-B7A0-D4B85255D894}"/>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743213" y="4558709"/>
            <a:ext cx="3567783" cy="1094120"/>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20">
            <a:extLst>
              <a:ext uri="{FF2B5EF4-FFF2-40B4-BE49-F238E27FC236}">
                <a16:creationId xmlns:a16="http://schemas.microsoft.com/office/drawing/2014/main" id="{29FA30AA-DAB2-44C9-8B1B-46E15C4E958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9" name="Shape 114">
            <a:extLst>
              <a:ext uri="{FF2B5EF4-FFF2-40B4-BE49-F238E27FC236}">
                <a16:creationId xmlns:a16="http://schemas.microsoft.com/office/drawing/2014/main" id="{7BD9A798-80E8-4682-80F8-039529E3A003}"/>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Making plans for your future: Pathways</a:t>
            </a:r>
          </a:p>
        </p:txBody>
      </p:sp>
      <p:pic>
        <p:nvPicPr>
          <p:cNvPr id="20" name="Picture 6" descr="New Career Development Framework">
            <a:extLst>
              <a:ext uri="{FF2B5EF4-FFF2-40B4-BE49-F238E27FC236}">
                <a16:creationId xmlns:a16="http://schemas.microsoft.com/office/drawing/2014/main" id="{D392CE7F-B544-417C-9388-4D6BDF9A98C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1297991"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218" name="Picture 2" descr="pathway between trees">
            <a:extLst>
              <a:ext uri="{FF2B5EF4-FFF2-40B4-BE49-F238E27FC236}">
                <a16:creationId xmlns:a16="http://schemas.microsoft.com/office/drawing/2014/main" id="{A816F3C4-AF8B-48E0-B7DC-D8B18636C350}"/>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79332" y="2517537"/>
            <a:ext cx="4176252" cy="18229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8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3">
            <a:extLst>
              <a:ext uri="{FF2B5EF4-FFF2-40B4-BE49-F238E27FC236}">
                <a16:creationId xmlns:a16="http://schemas.microsoft.com/office/drawing/2014/main" id="{77DB4ED7-C5B8-4C58-9061-89BAA433CB0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44" name="Rectangle: Rounded Corners 43">
            <a:extLst>
              <a:ext uri="{FF2B5EF4-FFF2-40B4-BE49-F238E27FC236}">
                <a16:creationId xmlns:a16="http://schemas.microsoft.com/office/drawing/2014/main" id="{6068A7C1-B484-4392-B6AB-147C8A85032F}"/>
              </a:ext>
            </a:extLst>
          </p:cNvPr>
          <p:cNvSpPr/>
          <p:nvPr/>
        </p:nvSpPr>
        <p:spPr>
          <a:xfrm>
            <a:off x="379331" y="1080637"/>
            <a:ext cx="11433339" cy="123251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(4-5 mins)</a:t>
            </a:r>
          </a:p>
          <a:p>
            <a:pPr algn="ctr"/>
            <a:r>
              <a:rPr lang="en-GB" sz="1600" dirty="0">
                <a:solidFill>
                  <a:schemeClr val="tx1"/>
                </a:solidFill>
                <a:latin typeface="Century Gothic" panose="020B0502020202020204" pitchFamily="34" charset="0"/>
                <a:cs typeface="Arial" panose="020B0604020202020204" pitchFamily="34" charset="0"/>
              </a:rPr>
              <a:t>Although the practicalities of working life are important, another important aspect of your career will be balancing your time at work with other parts of your life. Talk to your partner about why balance is important for your physical and mental health and what we can do to strike this balance. Feeling stuck? Click for some ideas.</a:t>
            </a:r>
          </a:p>
        </p:txBody>
      </p:sp>
      <p:sp>
        <p:nvSpPr>
          <p:cNvPr id="24" name="Pentagon 20">
            <a:extLst>
              <a:ext uri="{FF2B5EF4-FFF2-40B4-BE49-F238E27FC236}">
                <a16:creationId xmlns:a16="http://schemas.microsoft.com/office/drawing/2014/main" id="{919F37A0-9431-48FF-9F6B-9D0D713C44FA}"/>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26" name="Shape 114">
            <a:extLst>
              <a:ext uri="{FF2B5EF4-FFF2-40B4-BE49-F238E27FC236}">
                <a16:creationId xmlns:a16="http://schemas.microsoft.com/office/drawing/2014/main" id="{DA11BF04-A829-413D-843D-7CC804C89EC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Can you balance life &amp; work?</a:t>
            </a:r>
          </a:p>
        </p:txBody>
      </p:sp>
      <p:pic>
        <p:nvPicPr>
          <p:cNvPr id="27" name="Picture 8" descr="New Career Development Framework">
            <a:extLst>
              <a:ext uri="{FF2B5EF4-FFF2-40B4-BE49-F238E27FC236}">
                <a16:creationId xmlns:a16="http://schemas.microsoft.com/office/drawing/2014/main" id="{3F8F0B49-15EA-4F47-AEC1-CA87647D2F9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6643" y="81218"/>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brown trees on green grass field during daytime">
            <a:extLst>
              <a:ext uri="{FF2B5EF4-FFF2-40B4-BE49-F238E27FC236}">
                <a16:creationId xmlns:a16="http://schemas.microsoft.com/office/drawing/2014/main" id="{21BF9972-5AB2-408D-96E0-C36D39631FA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9331" y="2562802"/>
            <a:ext cx="3352697" cy="2236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14EA5AB0-64FD-4D0E-9449-667748CCEA5C}"/>
              </a:ext>
            </a:extLst>
          </p:cNvPr>
          <p:cNvSpPr/>
          <p:nvPr/>
        </p:nvSpPr>
        <p:spPr>
          <a:xfrm>
            <a:off x="1192547" y="5061097"/>
            <a:ext cx="9806907" cy="65040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cs typeface="Arial" panose="020B0604020202020204" pitchFamily="34" charset="0"/>
              </a:rPr>
              <a:t>How is your mental health?  Do you know where to get help and support? </a:t>
            </a:r>
          </a:p>
        </p:txBody>
      </p:sp>
      <p:pic>
        <p:nvPicPr>
          <p:cNvPr id="6148" name="Picture 4" descr="silhouette photo of six persons on top of mountain">
            <a:extLst>
              <a:ext uri="{FF2B5EF4-FFF2-40B4-BE49-F238E27FC236}">
                <a16:creationId xmlns:a16="http://schemas.microsoft.com/office/drawing/2014/main" id="{B619E8EB-8C8D-431A-8F0B-7F477B838C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9651" y="2562803"/>
            <a:ext cx="3352698" cy="223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0" name="Picture 6" descr="red and silver paint brush">
            <a:extLst>
              <a:ext uri="{FF2B5EF4-FFF2-40B4-BE49-F238E27FC236}">
                <a16:creationId xmlns:a16="http://schemas.microsoft.com/office/drawing/2014/main" id="{F7E6E534-D529-47E2-8114-B7671246640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459972" y="2562803"/>
            <a:ext cx="3352698" cy="22362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2040BED7-316D-4EF8-9C7F-4ACC76E31CB7}"/>
              </a:ext>
            </a:extLst>
          </p:cNvPr>
          <p:cNvSpPr/>
          <p:nvPr/>
        </p:nvSpPr>
        <p:spPr>
          <a:xfrm>
            <a:off x="669903" y="2925364"/>
            <a:ext cx="2771552" cy="151112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There is a lot of research that says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spending time in nature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is good for our mental health.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9" name="Rectangle: Rounded Corners 28">
            <a:extLst>
              <a:ext uri="{FF2B5EF4-FFF2-40B4-BE49-F238E27FC236}">
                <a16:creationId xmlns:a16="http://schemas.microsoft.com/office/drawing/2014/main" id="{EEAF1650-D8E9-4EA3-B27F-E2D5EB802844}"/>
              </a:ext>
            </a:extLst>
          </p:cNvPr>
          <p:cNvSpPr/>
          <p:nvPr/>
        </p:nvSpPr>
        <p:spPr>
          <a:xfrm>
            <a:off x="4710224" y="2925364"/>
            <a:ext cx="2771552" cy="1511123"/>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If you can’t spend time in nature, can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with friends and family</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0" name="Rectangle: Rounded Corners 29">
            <a:extLst>
              <a:ext uri="{FF2B5EF4-FFF2-40B4-BE49-F238E27FC236}">
                <a16:creationId xmlns:a16="http://schemas.microsoft.com/office/drawing/2014/main" id="{4654F940-BE12-4F12-B03C-4C5F34E378E1}"/>
              </a:ext>
            </a:extLst>
          </p:cNvPr>
          <p:cNvSpPr/>
          <p:nvPr/>
        </p:nvSpPr>
        <p:spPr>
          <a:xfrm>
            <a:off x="8786875" y="2925363"/>
            <a:ext cx="2735222" cy="1511123"/>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Could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being creative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with words, art, photography or another medium?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21695853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33" name="TextBox 32">
            <a:extLst>
              <a:ext uri="{FF2B5EF4-FFF2-40B4-BE49-F238E27FC236}">
                <a16:creationId xmlns:a16="http://schemas.microsoft.com/office/drawing/2014/main" id="{E0CF4E75-CF8A-44E6-B76B-D8A2151B5A77}"/>
              </a:ext>
            </a:extLst>
          </p:cNvPr>
          <p:cNvSpPr txBox="1"/>
          <p:nvPr/>
        </p:nvSpPr>
        <p:spPr>
          <a:xfrm>
            <a:off x="1553632" y="1570581"/>
            <a:ext cx="9787477" cy="584775"/>
          </a:xfrm>
          <a:prstGeom prst="rect">
            <a:avLst/>
          </a:prstGeom>
          <a:noFill/>
        </p:spPr>
        <p:txBody>
          <a:bodyPr wrap="square" rtlCol="0">
            <a:spAutoFit/>
          </a:bodyPr>
          <a:lstStyle/>
          <a:p>
            <a:r>
              <a:rPr lang="en-GB" sz="1600" dirty="0">
                <a:solidFill>
                  <a:schemeClr val="bg1"/>
                </a:solidFill>
                <a:latin typeface="Century Gothic" panose="020B0502020202020204" pitchFamily="34" charset="0"/>
              </a:rPr>
              <a:t>Recognising the main learning pathways and considering which one you want to follow and how you will access and succeed in it.</a:t>
            </a:r>
          </a:p>
        </p:txBody>
      </p:sp>
      <p:sp>
        <p:nvSpPr>
          <p:cNvPr id="34" name="TextBox 33">
            <a:extLst>
              <a:ext uri="{FF2B5EF4-FFF2-40B4-BE49-F238E27FC236}">
                <a16:creationId xmlns:a16="http://schemas.microsoft.com/office/drawing/2014/main" id="{9BBFB9C0-9F4C-4DA9-A0EF-77420427B1E7}"/>
              </a:ext>
            </a:extLst>
          </p:cNvPr>
          <p:cNvSpPr txBox="1"/>
          <p:nvPr/>
        </p:nvSpPr>
        <p:spPr>
          <a:xfrm>
            <a:off x="1553632" y="2367409"/>
            <a:ext cx="9787477" cy="338554"/>
          </a:xfrm>
          <a:prstGeom prst="rect">
            <a:avLst/>
          </a:prstGeom>
          <a:noFill/>
        </p:spPr>
        <p:txBody>
          <a:bodyPr wrap="square" rtlCol="0">
            <a:spAutoFit/>
          </a:bodyPr>
          <a:lstStyle/>
          <a:p>
            <a:r>
              <a:rPr lang="en-GB" sz="1600" dirty="0">
                <a:solidFill>
                  <a:schemeClr val="bg1"/>
                </a:solidFill>
                <a:latin typeface="Century Gothic" panose="020B0502020202020204" pitchFamily="34" charset="0"/>
              </a:rPr>
              <a:t>Making plans and developing a pathway into your future.</a:t>
            </a:r>
          </a:p>
        </p:txBody>
      </p:sp>
      <p:sp>
        <p:nvSpPr>
          <p:cNvPr id="35" name="TextBox 34">
            <a:extLst>
              <a:ext uri="{FF2B5EF4-FFF2-40B4-BE49-F238E27FC236}">
                <a16:creationId xmlns:a16="http://schemas.microsoft.com/office/drawing/2014/main" id="{D1B06ED7-9F9D-4A22-B643-6A7D305FA1F9}"/>
              </a:ext>
            </a:extLst>
          </p:cNvPr>
          <p:cNvSpPr txBox="1"/>
          <p:nvPr/>
        </p:nvSpPr>
        <p:spPr>
          <a:xfrm>
            <a:off x="1553631" y="2955746"/>
            <a:ext cx="9787477" cy="584775"/>
          </a:xfrm>
          <a:prstGeom prst="rect">
            <a:avLst/>
          </a:prstGeom>
          <a:noFill/>
        </p:spPr>
        <p:txBody>
          <a:bodyPr wrap="square" rtlCol="0">
            <a:spAutoFit/>
          </a:bodyPr>
          <a:lstStyle/>
          <a:p>
            <a:r>
              <a:rPr lang="en-GB" sz="1600" dirty="0">
                <a:solidFill>
                  <a:schemeClr val="bg1"/>
                </a:solidFill>
                <a:latin typeface="Century Gothic" panose="020B0502020202020204" pitchFamily="34" charset="0"/>
              </a:rPr>
              <a:t>Being able to reflect on and change your career ideas and the strategies that you are pursuing to achieve them.</a:t>
            </a:r>
          </a:p>
        </p:txBody>
      </p:sp>
      <p:sp>
        <p:nvSpPr>
          <p:cNvPr id="36" name="TextBox 35">
            <a:extLst>
              <a:ext uri="{FF2B5EF4-FFF2-40B4-BE49-F238E27FC236}">
                <a16:creationId xmlns:a16="http://schemas.microsoft.com/office/drawing/2014/main" id="{FD93E15A-7007-492F-AA7B-9CED6EDC0784}"/>
              </a:ext>
            </a:extLst>
          </p:cNvPr>
          <p:cNvSpPr txBox="1"/>
          <p:nvPr/>
        </p:nvSpPr>
        <p:spPr>
          <a:xfrm>
            <a:off x="1553630" y="3760421"/>
            <a:ext cx="9787477" cy="338554"/>
          </a:xfrm>
          <a:prstGeom prst="rect">
            <a:avLst/>
          </a:prstGeom>
          <a:noFill/>
        </p:spPr>
        <p:txBody>
          <a:bodyPr wrap="square" rtlCol="0">
            <a:spAutoFit/>
          </a:bodyPr>
          <a:lstStyle/>
          <a:p>
            <a:r>
              <a:rPr lang="en-GB" sz="1600" dirty="0">
                <a:solidFill>
                  <a:schemeClr val="bg1"/>
                </a:solidFill>
                <a:latin typeface="Century Gothic" panose="020B0502020202020204" pitchFamily="34" charset="0"/>
              </a:rPr>
              <a:t>Reflecting on the different ways in which people balance their work and life.  </a:t>
            </a:r>
          </a:p>
        </p:txBody>
      </p:sp>
      <p:sp>
        <p:nvSpPr>
          <p:cNvPr id="37" name="TextBox 36">
            <a:extLst>
              <a:ext uri="{FF2B5EF4-FFF2-40B4-BE49-F238E27FC236}">
                <a16:creationId xmlns:a16="http://schemas.microsoft.com/office/drawing/2014/main" id="{7B7ED2B6-0EB6-40E7-9910-249B4C0D7789}"/>
              </a:ext>
            </a:extLst>
          </p:cNvPr>
          <p:cNvSpPr txBox="1"/>
          <p:nvPr/>
        </p:nvSpPr>
        <p:spPr>
          <a:xfrm>
            <a:off x="1553630" y="4459916"/>
            <a:ext cx="9787476" cy="338554"/>
          </a:xfrm>
          <a:prstGeom prst="rect">
            <a:avLst/>
          </a:prstGeom>
          <a:noFill/>
        </p:spPr>
        <p:txBody>
          <a:bodyPr wrap="square" rtlCol="0">
            <a:spAutoFit/>
          </a:bodyPr>
          <a:lstStyle/>
          <a:p>
            <a:r>
              <a:rPr lang="en-GB" sz="1600" dirty="0">
                <a:solidFill>
                  <a:schemeClr val="bg1"/>
                </a:solidFill>
                <a:latin typeface="Century Gothic" panose="020B0502020202020204" pitchFamily="34" charset="0"/>
              </a:rPr>
              <a:t>Exploring local and national labour market trends.  </a:t>
            </a:r>
          </a:p>
        </p:txBody>
      </p:sp>
      <p:sp>
        <p:nvSpPr>
          <p:cNvPr id="16" name="Shape 114">
            <a:extLst>
              <a:ext uri="{FF2B5EF4-FFF2-40B4-BE49-F238E27FC236}">
                <a16:creationId xmlns:a16="http://schemas.microsoft.com/office/drawing/2014/main" id="{5C54090A-BC31-4727-8C38-3FF5B4B728E5}"/>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17" name="Picture 2" descr="New Career Development Framework">
            <a:extLst>
              <a:ext uri="{FF2B5EF4-FFF2-40B4-BE49-F238E27FC236}">
                <a16:creationId xmlns:a16="http://schemas.microsoft.com/office/drawing/2014/main" id="{4CDD3868-1A63-4485-9FF6-4EB0E03AA69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624" y="224187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74AA20AC-4081-4AFD-9F83-A5599DFA3FB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3624" y="433906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48D549F-388A-459D-ADED-C9B47768AE9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New Career Development Framework">
            <a:extLst>
              <a:ext uri="{FF2B5EF4-FFF2-40B4-BE49-F238E27FC236}">
                <a16:creationId xmlns:a16="http://schemas.microsoft.com/office/drawing/2014/main" id="{7D03D3B0-B773-4199-BF4D-395CE506BBE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8641" y="364000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10" descr="New Career Development Framework">
            <a:extLst>
              <a:ext uri="{FF2B5EF4-FFF2-40B4-BE49-F238E27FC236}">
                <a16:creationId xmlns:a16="http://schemas.microsoft.com/office/drawing/2014/main" id="{0F65DCBA-CCE6-43AF-8B27-3E177157FBD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8796" y="294093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2" descr="New Career Development Framework">
            <a:extLst>
              <a:ext uri="{FF2B5EF4-FFF2-40B4-BE49-F238E27FC236}">
                <a16:creationId xmlns:a16="http://schemas.microsoft.com/office/drawing/2014/main" id="{30EE839C-4B95-4A30-8D89-5164D21F5DF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13624" y="154280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5286199-FDF5-4F7A-A5DB-BF69E68F1850}"/>
              </a:ext>
            </a:extLst>
          </p:cNvPr>
          <p:cNvSpPr txBox="1"/>
          <p:nvPr/>
        </p:nvSpPr>
        <p:spPr>
          <a:xfrm>
            <a:off x="1553632" y="965422"/>
            <a:ext cx="10019572" cy="338554"/>
          </a:xfrm>
          <a:prstGeom prst="rect">
            <a:avLst/>
          </a:prstGeom>
          <a:noFill/>
        </p:spPr>
        <p:txBody>
          <a:bodyPr wrap="square" rtlCol="0">
            <a:spAutoFit/>
          </a:bodyPr>
          <a:lstStyle/>
          <a:p>
            <a:r>
              <a:rPr lang="en-GB" sz="1600" dirty="0">
                <a:solidFill>
                  <a:schemeClr val="bg1"/>
                </a:solidFill>
                <a:latin typeface="Century Gothic" panose="020B0502020202020204" pitchFamily="34" charset="0"/>
              </a:rPr>
              <a:t>Considering what learning pathway you should pursue next.   </a:t>
            </a:r>
          </a:p>
        </p:txBody>
      </p:sp>
    </p:spTree>
    <p:extLst>
      <p:ext uri="{BB962C8B-B14F-4D97-AF65-F5344CB8AC3E}">
        <p14:creationId xmlns:p14="http://schemas.microsoft.com/office/powerpoint/2010/main" val="18599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New Career Development Framework">
            <a:extLst>
              <a:ext uri="{FF2B5EF4-FFF2-40B4-BE49-F238E27FC236}">
                <a16:creationId xmlns:a16="http://schemas.microsoft.com/office/drawing/2014/main" id="{F4623CD0-19AD-4573-A3E8-1D24090EBEA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7991" y="86217"/>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8A4F10CD-4180-4306-9A33-6A4B891550C3}"/>
              </a:ext>
            </a:extLst>
          </p:cNvPr>
          <p:cNvSpPr/>
          <p:nvPr/>
        </p:nvSpPr>
        <p:spPr>
          <a:xfrm>
            <a:off x="730538" y="1090602"/>
            <a:ext cx="10730925" cy="786535"/>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internet has a whole host of </a:t>
            </a:r>
            <a:r>
              <a:rPr lang="en-GB" sz="1600" b="1" dirty="0">
                <a:solidFill>
                  <a:schemeClr val="tx1"/>
                </a:solidFill>
                <a:latin typeface="Century Gothic" panose="020B0502020202020204" pitchFamily="34" charset="0"/>
              </a:rPr>
              <a:t>information sources</a:t>
            </a:r>
            <a:r>
              <a:rPr lang="en-GB" sz="1600" dirty="0">
                <a:solidFill>
                  <a:schemeClr val="tx1"/>
                </a:solidFill>
                <a:latin typeface="Century Gothic" panose="020B0502020202020204" pitchFamily="34" charset="0"/>
              </a:rPr>
              <a:t>. For instance, </a:t>
            </a:r>
            <a:r>
              <a:rPr lang="en-GB" sz="1600" b="1" dirty="0">
                <a:solidFill>
                  <a:schemeClr val="tx1"/>
                </a:solidFill>
                <a:latin typeface="Century Gothic" panose="020B0502020202020204" pitchFamily="34" charset="0"/>
              </a:rPr>
              <a:t>The National Careers Service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Start</a:t>
            </a:r>
            <a:r>
              <a:rPr lang="en-GB" sz="1600" dirty="0">
                <a:solidFill>
                  <a:schemeClr val="tx1"/>
                </a:solidFill>
                <a:latin typeface="Century Gothic" panose="020B0502020202020204" pitchFamily="34" charset="0"/>
              </a:rPr>
              <a:t> and </a:t>
            </a:r>
            <a:r>
              <a:rPr lang="en-GB" sz="1600" b="1" dirty="0" err="1">
                <a:solidFill>
                  <a:schemeClr val="tx1"/>
                </a:solidFill>
                <a:latin typeface="Century Gothic" panose="020B0502020202020204" pitchFamily="34" charset="0"/>
              </a:rPr>
              <a:t>icould</a:t>
            </a:r>
            <a:r>
              <a:rPr lang="en-GB" sz="1600" b="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all have great </a:t>
            </a:r>
            <a:r>
              <a:rPr lang="en-GB" sz="1600" b="1" dirty="0">
                <a:solidFill>
                  <a:schemeClr val="tx1"/>
                </a:solidFill>
                <a:latin typeface="Century Gothic" panose="020B0502020202020204" pitchFamily="34" charset="0"/>
              </a:rPr>
              <a:t>support and advice</a:t>
            </a:r>
            <a:r>
              <a:rPr lang="en-GB" sz="1600" dirty="0">
                <a:solidFill>
                  <a:schemeClr val="tx1"/>
                </a:solidFill>
                <a:latin typeface="Century Gothic" panose="020B0502020202020204" pitchFamily="34" charset="0"/>
              </a:rPr>
              <a:t>. Click on the logos to visit their sites.  </a:t>
            </a:r>
            <a:endParaRPr lang="en-GB" sz="1600" dirty="0">
              <a:solidFill>
                <a:schemeClr val="tx1"/>
              </a:solidFill>
              <a:highlight>
                <a:srgbClr val="FFFF00"/>
              </a:highlight>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2977117" y="4720921"/>
            <a:ext cx="8835552" cy="786535"/>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latin typeface="Century Gothic" panose="020B0502020202020204" pitchFamily="34" charset="0"/>
              </a:rPr>
              <a:t>icould</a:t>
            </a:r>
            <a:r>
              <a:rPr lang="en-GB" sz="1600" dirty="0">
                <a:solidFill>
                  <a:schemeClr val="tx1"/>
                </a:solidFill>
                <a:latin typeface="Century Gothic" panose="020B0502020202020204" pitchFamily="34" charset="0"/>
              </a:rPr>
              <a:t> is a great place to get </a:t>
            </a:r>
            <a:r>
              <a:rPr lang="en-GB" sz="1600" b="1" dirty="0">
                <a:solidFill>
                  <a:schemeClr val="tx1"/>
                </a:solidFill>
                <a:latin typeface="Century Gothic" panose="020B0502020202020204" pitchFamily="34" charset="0"/>
              </a:rPr>
              <a:t>tips on GCSE options, apprenticeships, university, finding work </a:t>
            </a:r>
            <a:r>
              <a:rPr lang="en-GB" sz="1600" dirty="0">
                <a:solidFill>
                  <a:schemeClr val="tx1"/>
                </a:solidFill>
                <a:latin typeface="Century Gothic" panose="020B0502020202020204" pitchFamily="34" charset="0"/>
              </a:rPr>
              <a:t>(and much more!).</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1807535" y="2300708"/>
            <a:ext cx="10005133" cy="786535"/>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National Careers Service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provides careers information, advice and guidance. They can help you to make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decisions on learning, training and work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all stages in your career.</a:t>
            </a:r>
          </a:p>
        </p:txBody>
      </p:sp>
      <p:sp>
        <p:nvSpPr>
          <p:cNvPr id="22" name="Rectangle: Rounded Corners 21">
            <a:extLst>
              <a:ext uri="{FF2B5EF4-FFF2-40B4-BE49-F238E27FC236}">
                <a16:creationId xmlns:a16="http://schemas.microsoft.com/office/drawing/2014/main" id="{6E4D34A7-B7B0-4B94-90A2-4D6A947A6510}"/>
              </a:ext>
            </a:extLst>
          </p:cNvPr>
          <p:cNvSpPr/>
          <p:nvPr/>
        </p:nvSpPr>
        <p:spPr>
          <a:xfrm>
            <a:off x="379330" y="3510814"/>
            <a:ext cx="8116083" cy="78653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rgbClr val="000000"/>
                </a:solidFill>
                <a:effectLst/>
                <a:latin typeface="Century Gothic" panose="020B0502020202020204" pitchFamily="34" charset="0"/>
              </a:rPr>
              <a:t>Start</a:t>
            </a:r>
            <a:r>
              <a:rPr lang="en-GB" sz="1600" b="0" i="0" dirty="0">
                <a:solidFill>
                  <a:srgbClr val="000000"/>
                </a:solidFill>
                <a:effectLst/>
                <a:latin typeface="Century Gothic" panose="020B0502020202020204" pitchFamily="34" charset="0"/>
              </a:rPr>
              <a:t> will help you to find out which </a:t>
            </a:r>
            <a:r>
              <a:rPr lang="en-GB" sz="1600" b="1" i="0" dirty="0">
                <a:solidFill>
                  <a:srgbClr val="000000"/>
                </a:solidFill>
                <a:effectLst/>
                <a:latin typeface="Century Gothic" panose="020B0502020202020204" pitchFamily="34" charset="0"/>
              </a:rPr>
              <a:t>subjects and qualifications will help to prepare you for your future? </a:t>
            </a:r>
            <a:r>
              <a:rPr lang="en-GB" sz="1600" b="0" i="0" dirty="0">
                <a:solidFill>
                  <a:srgbClr val="000000"/>
                </a:solidFill>
                <a:effectLst/>
                <a:latin typeface="Century Gothic" panose="020B0502020202020204" pitchFamily="34" charset="0"/>
              </a:rPr>
              <a:t>Also, </a:t>
            </a:r>
            <a:r>
              <a:rPr lang="en-GB" sz="1600" dirty="0">
                <a:solidFill>
                  <a:srgbClr val="000000"/>
                </a:solidFill>
                <a:latin typeface="Century Gothic" panose="020B0502020202020204" pitchFamily="34" charset="0"/>
              </a:rPr>
              <a:t>w</a:t>
            </a:r>
            <a:r>
              <a:rPr lang="en-GB" sz="1600" b="0" i="0" dirty="0">
                <a:solidFill>
                  <a:srgbClr val="000000"/>
                </a:solidFill>
                <a:effectLst/>
                <a:latin typeface="Century Gothic" panose="020B0502020202020204" pitchFamily="34" charset="0"/>
              </a:rPr>
              <a:t>hich pathway is right for you?</a:t>
            </a:r>
            <a:endParaRPr lang="en-GB" sz="1600" dirty="0">
              <a:solidFill>
                <a:schemeClr val="tx1"/>
              </a:solidFill>
              <a:highlight>
                <a:srgbClr val="FFFF00"/>
              </a:highlight>
              <a:latin typeface="Century Gothic" panose="020B0502020202020204" pitchFamily="34" charset="0"/>
            </a:endParaRPr>
          </a:p>
        </p:txBody>
      </p:sp>
      <p:pic>
        <p:nvPicPr>
          <p:cNvPr id="8" name="Picture 7">
            <a:hlinkClick r:id="rId4"/>
            <a:extLst>
              <a:ext uri="{FF2B5EF4-FFF2-40B4-BE49-F238E27FC236}">
                <a16:creationId xmlns:a16="http://schemas.microsoft.com/office/drawing/2014/main" id="{67847058-D1B2-46FF-8F1E-78E7BEC61D44}"/>
              </a:ext>
            </a:extLst>
          </p:cNvPr>
          <p:cNvPicPr>
            <a:picLocks noChangeAspect="1"/>
          </p:cNvPicPr>
          <p:nvPr/>
        </p:nvPicPr>
        <p:blipFill>
          <a:blip r:embed="rId5"/>
          <a:stretch>
            <a:fillRect/>
          </a:stretch>
        </p:blipFill>
        <p:spPr>
          <a:xfrm>
            <a:off x="379332" y="4601116"/>
            <a:ext cx="2427663" cy="1156933"/>
          </a:xfrm>
          <a:prstGeom prst="rect">
            <a:avLst/>
          </a:prstGeom>
        </p:spPr>
      </p:pic>
      <p:pic>
        <p:nvPicPr>
          <p:cNvPr id="10" name="Picture 9">
            <a:hlinkClick r:id="rId6"/>
            <a:extLst>
              <a:ext uri="{FF2B5EF4-FFF2-40B4-BE49-F238E27FC236}">
                <a16:creationId xmlns:a16="http://schemas.microsoft.com/office/drawing/2014/main" id="{98E9C7C7-C887-4D29-96D6-B72142A7708F}"/>
              </a:ext>
            </a:extLst>
          </p:cNvPr>
          <p:cNvPicPr>
            <a:picLocks noChangeAspect="1"/>
          </p:cNvPicPr>
          <p:nvPr/>
        </p:nvPicPr>
        <p:blipFill>
          <a:blip r:embed="rId7"/>
          <a:stretch>
            <a:fillRect/>
          </a:stretch>
        </p:blipFill>
        <p:spPr>
          <a:xfrm>
            <a:off x="8786875" y="3355991"/>
            <a:ext cx="3025793" cy="941358"/>
          </a:xfrm>
          <a:prstGeom prst="rect">
            <a:avLst/>
          </a:prstGeom>
        </p:spPr>
      </p:pic>
      <p:pic>
        <p:nvPicPr>
          <p:cNvPr id="1026" name="Picture 2" descr="National Careers Service - YouTube">
            <a:hlinkClick r:id="rId8"/>
            <a:extLst>
              <a:ext uri="{FF2B5EF4-FFF2-40B4-BE49-F238E27FC236}">
                <a16:creationId xmlns:a16="http://schemas.microsoft.com/office/drawing/2014/main" id="{035D129F-CB54-4E4F-B295-0C58FE6F3ED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9331" y="2096597"/>
            <a:ext cx="1194288" cy="1194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3">
            <a:extLst>
              <a:ext uri="{FF2B5EF4-FFF2-40B4-BE49-F238E27FC236}">
                <a16:creationId xmlns:a16="http://schemas.microsoft.com/office/drawing/2014/main" id="{69767961-167E-4EBE-A2F1-AD634BD9584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4" name="Pentagon 20">
            <a:extLst>
              <a:ext uri="{FF2B5EF4-FFF2-40B4-BE49-F238E27FC236}">
                <a16:creationId xmlns:a16="http://schemas.microsoft.com/office/drawing/2014/main" id="{775E3E13-0857-4347-9E59-EB06ADDF866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endParaRPr>
          </a:p>
        </p:txBody>
      </p:sp>
      <p:sp>
        <p:nvSpPr>
          <p:cNvPr id="15" name="Shape 114">
            <a:extLst>
              <a:ext uri="{FF2B5EF4-FFF2-40B4-BE49-F238E27FC236}">
                <a16:creationId xmlns:a16="http://schemas.microsoft.com/office/drawing/2014/main" id="{7A120B41-69F2-497D-86B2-4219AEE19007}"/>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Making plans for your future: More information</a:t>
            </a:r>
          </a:p>
        </p:txBody>
      </p:sp>
      <p:pic>
        <p:nvPicPr>
          <p:cNvPr id="3" name="Graphic 2" descr="Help outline">
            <a:extLst>
              <a:ext uri="{FF2B5EF4-FFF2-40B4-BE49-F238E27FC236}">
                <a16:creationId xmlns:a16="http://schemas.microsoft.com/office/drawing/2014/main" id="{F41F9011-89DD-4A17-A888-E2347A6E58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183662"/>
            <a:ext cx="550750" cy="550750"/>
          </a:xfrm>
          <a:prstGeom prst="rect">
            <a:avLst/>
          </a:prstGeom>
        </p:spPr>
      </p:pic>
    </p:spTree>
    <p:extLst>
      <p:ext uri="{BB962C8B-B14F-4D97-AF65-F5344CB8AC3E}">
        <p14:creationId xmlns:p14="http://schemas.microsoft.com/office/powerpoint/2010/main" val="13166678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E3F3DB44-C0B9-421C-9B5D-B6DC879F5B3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Title 1">
            <a:extLst>
              <a:ext uri="{FF2B5EF4-FFF2-40B4-BE49-F238E27FC236}">
                <a16:creationId xmlns:a16="http://schemas.microsoft.com/office/drawing/2014/main" id="{9795BE38-3ADB-48F8-8A06-32EDAED1D826}"/>
              </a:ext>
            </a:extLst>
          </p:cNvPr>
          <p:cNvSpPr>
            <a:spLocks noGrp="1"/>
          </p:cNvSpPr>
          <p:nvPr>
            <p:ph type="ctrTitle"/>
          </p:nvPr>
        </p:nvSpPr>
        <p:spPr>
          <a:xfrm>
            <a:off x="506627" y="3693796"/>
            <a:ext cx="10161373" cy="1121605"/>
          </a:xfrm>
        </p:spPr>
        <p:txBody>
          <a:bodyPr anchor="ctr"/>
          <a:lstStyle/>
          <a:p>
            <a:r>
              <a:rPr lang="en-US" sz="7000" dirty="0">
                <a:latin typeface="Century Gothic" panose="020B0502020202020204" pitchFamily="34" charset="0"/>
              </a:rPr>
              <a:t>Thank you!</a:t>
            </a:r>
          </a:p>
        </p:txBody>
      </p:sp>
      <p:pic>
        <p:nvPicPr>
          <p:cNvPr id="7" name="Picture 2">
            <a:extLst>
              <a:ext uri="{FF2B5EF4-FFF2-40B4-BE49-F238E27FC236}">
                <a16:creationId xmlns:a16="http://schemas.microsoft.com/office/drawing/2014/main" id="{B43F4CC7-5ED9-4E37-A6AC-5EF5E2448E3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D7CD491-4AB0-47CC-96F7-8EE27D03A4E1}"/>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 name="TextBox 4">
            <a:extLst>
              <a:ext uri="{FF2B5EF4-FFF2-40B4-BE49-F238E27FC236}">
                <a16:creationId xmlns:a16="http://schemas.microsoft.com/office/drawing/2014/main" id="{29111FF9-555F-498C-85F8-9A3BF0EC58EC}"/>
              </a:ext>
            </a:extLst>
          </p:cNvPr>
          <p:cNvSpPr txBox="1"/>
          <p:nvPr/>
        </p:nvSpPr>
        <p:spPr>
          <a:xfrm>
            <a:off x="612314" y="790541"/>
            <a:ext cx="10092309"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Labour Market Information (LMI):</a:t>
            </a:r>
            <a:r>
              <a:rPr lang="en-GB" dirty="0">
                <a:solidFill>
                  <a:schemeClr val="bg1"/>
                </a:solidFill>
                <a:latin typeface="Century Gothic" panose="020B0502020202020204" pitchFamily="34" charset="0"/>
              </a:rPr>
              <a:t> Information about the jobs and careers available in a geographical area. </a:t>
            </a:r>
          </a:p>
        </p:txBody>
      </p:sp>
      <p:sp>
        <p:nvSpPr>
          <p:cNvPr id="7" name="TextBox 6">
            <a:extLst>
              <a:ext uri="{FF2B5EF4-FFF2-40B4-BE49-F238E27FC236}">
                <a16:creationId xmlns:a16="http://schemas.microsoft.com/office/drawing/2014/main" id="{04BFA8BE-D18A-439F-977E-24AB58358A57}"/>
              </a:ext>
            </a:extLst>
          </p:cNvPr>
          <p:cNvSpPr txBox="1"/>
          <p:nvPr/>
        </p:nvSpPr>
        <p:spPr>
          <a:xfrm>
            <a:off x="612314" y="1636985"/>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Sector:</a:t>
            </a:r>
            <a:r>
              <a:rPr lang="en-GB" dirty="0">
                <a:solidFill>
                  <a:schemeClr val="bg1"/>
                </a:solidFill>
                <a:latin typeface="Century Gothic" panose="020B0502020202020204" pitchFamily="34" charset="0"/>
              </a:rPr>
              <a:t> The areas into which the economic activity of a country is divided.</a:t>
            </a:r>
          </a:p>
        </p:txBody>
      </p:sp>
      <p:sp>
        <p:nvSpPr>
          <p:cNvPr id="8" name="TextBox 7">
            <a:extLst>
              <a:ext uri="{FF2B5EF4-FFF2-40B4-BE49-F238E27FC236}">
                <a16:creationId xmlns:a16="http://schemas.microsoft.com/office/drawing/2014/main" id="{8834EF0A-5D40-4666-BFE8-A9047CFFC407}"/>
              </a:ext>
            </a:extLst>
          </p:cNvPr>
          <p:cNvSpPr txBox="1"/>
          <p:nvPr/>
        </p:nvSpPr>
        <p:spPr>
          <a:xfrm>
            <a:off x="612314" y="2206430"/>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Employability: </a:t>
            </a:r>
            <a:r>
              <a:rPr lang="en-GB" dirty="0">
                <a:solidFill>
                  <a:schemeClr val="bg1"/>
                </a:solidFill>
                <a:latin typeface="Century Gothic" panose="020B0502020202020204" pitchFamily="34" charset="0"/>
              </a:rPr>
              <a:t>Having the skills and abilities needed to have a job or career. </a:t>
            </a:r>
          </a:p>
        </p:txBody>
      </p:sp>
      <p:sp>
        <p:nvSpPr>
          <p:cNvPr id="11" name="TextBox 10">
            <a:extLst>
              <a:ext uri="{FF2B5EF4-FFF2-40B4-BE49-F238E27FC236}">
                <a16:creationId xmlns:a16="http://schemas.microsoft.com/office/drawing/2014/main" id="{588FC703-B46B-4875-9694-926E79AFD1B6}"/>
              </a:ext>
            </a:extLst>
          </p:cNvPr>
          <p:cNvSpPr txBox="1"/>
          <p:nvPr/>
        </p:nvSpPr>
        <p:spPr>
          <a:xfrm>
            <a:off x="612312" y="2775875"/>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Career:</a:t>
            </a:r>
            <a:r>
              <a:rPr lang="en-GB" dirty="0">
                <a:solidFill>
                  <a:schemeClr val="bg1"/>
                </a:solidFill>
                <a:latin typeface="Century Gothic" panose="020B0502020202020204" pitchFamily="34" charset="0"/>
              </a:rPr>
              <a:t> The job or series of jobs that you do during your working life.</a:t>
            </a:r>
          </a:p>
        </p:txBody>
      </p:sp>
      <p:sp>
        <p:nvSpPr>
          <p:cNvPr id="12" name="TextBox 11">
            <a:extLst>
              <a:ext uri="{FF2B5EF4-FFF2-40B4-BE49-F238E27FC236}">
                <a16:creationId xmlns:a16="http://schemas.microsoft.com/office/drawing/2014/main" id="{3D04F5FA-6F43-4ACD-B62D-004EF03EE737}"/>
              </a:ext>
            </a:extLst>
          </p:cNvPr>
          <p:cNvSpPr txBox="1"/>
          <p:nvPr/>
        </p:nvSpPr>
        <p:spPr>
          <a:xfrm>
            <a:off x="612314" y="3345320"/>
            <a:ext cx="9858529" cy="646331"/>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p:txBody>
      </p:sp>
      <p:sp>
        <p:nvSpPr>
          <p:cNvPr id="13" name="TextBox 12">
            <a:extLst>
              <a:ext uri="{FF2B5EF4-FFF2-40B4-BE49-F238E27FC236}">
                <a16:creationId xmlns:a16="http://schemas.microsoft.com/office/drawing/2014/main" id="{BA55ECDE-1662-49E5-9EEF-8430CFD0B66E}"/>
              </a:ext>
            </a:extLst>
          </p:cNvPr>
          <p:cNvSpPr txBox="1"/>
          <p:nvPr/>
        </p:nvSpPr>
        <p:spPr>
          <a:xfrm>
            <a:off x="612311" y="4191765"/>
            <a:ext cx="9858529" cy="646331"/>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Work-life balance: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The amount of time you spend doing your job compared with the amount of time you spend with your family and doing things you enjoy.</a:t>
            </a:r>
          </a:p>
        </p:txBody>
      </p:sp>
    </p:spTree>
    <p:extLst>
      <p:ext uri="{BB962C8B-B14F-4D97-AF65-F5344CB8AC3E}">
        <p14:creationId xmlns:p14="http://schemas.microsoft.com/office/powerpoint/2010/main" val="264613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6CFEFF0-B78A-49E2-8873-966FB10FEB7A}"/>
              </a:ext>
            </a:extLst>
          </p:cNvPr>
          <p:cNvSpPr/>
          <p:nvPr/>
        </p:nvSpPr>
        <p:spPr>
          <a:xfrm>
            <a:off x="4561367" y="1074008"/>
            <a:ext cx="7322429" cy="112265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It </a:t>
            </a:r>
            <a:r>
              <a:rPr lang="en-GB" sz="1600" b="1" dirty="0">
                <a:solidFill>
                  <a:schemeClr val="tx1"/>
                </a:solidFill>
                <a:latin typeface="Century Gothic" panose="020B0502020202020204" pitchFamily="34" charset="0"/>
              </a:rPr>
              <a:t>allows young people </a:t>
            </a:r>
            <a:r>
              <a:rPr lang="en-GB" sz="1600" dirty="0">
                <a:solidFill>
                  <a:schemeClr val="tx1"/>
                </a:solidFill>
                <a:latin typeface="Century Gothic" panose="020B0502020202020204" pitchFamily="34" charset="0"/>
              </a:rPr>
              <a:t>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a:t>
            </a:r>
            <a:r>
              <a:rPr lang="en-GB" sz="1600" b="1" dirty="0">
                <a:solidFill>
                  <a:schemeClr val="tx1"/>
                </a:solidFill>
                <a:latin typeface="Century Gothic" panose="020B0502020202020204" pitchFamily="34" charset="0"/>
              </a:rPr>
              <a:t>informed decisions </a:t>
            </a:r>
            <a:r>
              <a:rPr lang="en-GB" sz="1600" dirty="0">
                <a:solidFill>
                  <a:schemeClr val="tx1"/>
                </a:solidFill>
                <a:latin typeface="Century Gothic" panose="020B0502020202020204" pitchFamily="34" charset="0"/>
              </a:rPr>
              <a:t>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1802189" y="2505877"/>
            <a:ext cx="6340511"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discussion (2-3 mins)</a:t>
            </a:r>
          </a:p>
          <a:p>
            <a:pPr algn="ctr"/>
            <a:r>
              <a:rPr lang="en-GB" sz="1600" dirty="0">
                <a:solidFill>
                  <a:schemeClr val="tx1"/>
                </a:solidFill>
                <a:latin typeface="Century Gothic" panose="020B0502020202020204" pitchFamily="34" charset="0"/>
                <a:cs typeface="Arial" panose="020B0604020202020204" pitchFamily="34" charset="0"/>
              </a:rPr>
              <a:t>How do you think Labour Market Information could help you find a job in your area?</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1805423" y="4748400"/>
            <a:ext cx="6306581"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and what existing </a:t>
            </a:r>
            <a:r>
              <a:rPr lang="en-GB" sz="1600" b="1" dirty="0">
                <a:solidFill>
                  <a:schemeClr val="tx1"/>
                </a:solidFill>
                <a:latin typeface="Century Gothic" panose="020B0502020202020204" pitchFamily="34" charset="0"/>
              </a:rPr>
              <a:t>opportunities and growth areas </a:t>
            </a:r>
            <a:r>
              <a:rPr lang="en-GB" sz="1600" dirty="0">
                <a:solidFill>
                  <a:schemeClr val="tx1"/>
                </a:solidFill>
                <a:latin typeface="Century Gothic" panose="020B0502020202020204" pitchFamily="34" charset="0"/>
              </a:rPr>
              <a:t>there are in your region.    </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1818764" y="3705763"/>
            <a:ext cx="6306580" cy="733429"/>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5" name="Rectangle: Rounded Corners 14">
            <a:extLst>
              <a:ext uri="{FF2B5EF4-FFF2-40B4-BE49-F238E27FC236}">
                <a16:creationId xmlns:a16="http://schemas.microsoft.com/office/drawing/2014/main" id="{58877276-1C99-4E62-93FF-28FC7C3DDC81}"/>
              </a:ext>
            </a:extLst>
          </p:cNvPr>
          <p:cNvSpPr/>
          <p:nvPr/>
        </p:nvSpPr>
        <p:spPr>
          <a:xfrm>
            <a:off x="308204" y="1074008"/>
            <a:ext cx="4093675" cy="112266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tells</a:t>
            </a:r>
            <a:r>
              <a:rPr lang="en-GB" sz="1600" dirty="0">
                <a:solidFill>
                  <a:schemeClr val="tx1"/>
                </a:solidFill>
                <a:latin typeface="Century Gothic" panose="020B0502020202020204" pitchFamily="34" charset="0"/>
              </a:rPr>
              <a:t> you about the current work and job opportunities in your area.  </a:t>
            </a:r>
          </a:p>
        </p:txBody>
      </p:sp>
      <p:pic>
        <p:nvPicPr>
          <p:cNvPr id="22" name="Content Placeholder 2">
            <a:extLst>
              <a:ext uri="{FF2B5EF4-FFF2-40B4-BE49-F238E27FC236}">
                <a16:creationId xmlns:a16="http://schemas.microsoft.com/office/drawing/2014/main" id="{38CF778F-02AF-41B0-B220-F7A0C9472CE3}"/>
              </a:ext>
            </a:extLst>
          </p:cNvPr>
          <p:cNvPicPr>
            <a:picLocks noChangeAspect="1"/>
          </p:cNvPicPr>
          <p:nvPr/>
        </p:nvPicPr>
        <p:blipFill>
          <a:blip r:embed="rId3"/>
          <a:stretch>
            <a:fillRect/>
          </a:stretch>
        </p:blipFill>
        <p:spPr>
          <a:xfrm>
            <a:off x="8155994" y="2327661"/>
            <a:ext cx="3543658" cy="3543658"/>
          </a:xfrm>
          <a:prstGeom prst="rect">
            <a:avLst/>
          </a:prstGeom>
          <a:ln>
            <a:noFill/>
          </a:ln>
        </p:spPr>
      </p:pic>
      <p:pic>
        <p:nvPicPr>
          <p:cNvPr id="23" name="Picture 22">
            <a:extLst>
              <a:ext uri="{FF2B5EF4-FFF2-40B4-BE49-F238E27FC236}">
                <a16:creationId xmlns:a16="http://schemas.microsoft.com/office/drawing/2014/main" id="{1E25C33E-7004-48BB-8EA0-70EAAEC11EA9}"/>
              </a:ext>
            </a:extLst>
          </p:cNvPr>
          <p:cNvPicPr>
            <a:picLocks noChangeAspect="1"/>
          </p:cNvPicPr>
          <p:nvPr/>
        </p:nvPicPr>
        <p:blipFill>
          <a:blip r:embed="rId4"/>
          <a:stretch>
            <a:fillRect/>
          </a:stretch>
        </p:blipFill>
        <p:spPr>
          <a:xfrm>
            <a:off x="308204" y="2459671"/>
            <a:ext cx="1190472" cy="3287206"/>
          </a:xfrm>
          <a:prstGeom prst="rect">
            <a:avLst/>
          </a:prstGeom>
        </p:spPr>
      </p:pic>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8" name="Picture 4" descr="New Career Development Framework">
            <a:extLst>
              <a:ext uri="{FF2B5EF4-FFF2-40B4-BE49-F238E27FC236}">
                <a16:creationId xmlns:a16="http://schemas.microsoft.com/office/drawing/2014/main" id="{470A9C5A-83F4-4F4E-AEE8-8CEE7F02F5D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6CFEFF0-B78A-49E2-8873-966FB10FEB7A}"/>
              </a:ext>
            </a:extLst>
          </p:cNvPr>
          <p:cNvSpPr/>
          <p:nvPr/>
        </p:nvSpPr>
        <p:spPr>
          <a:xfrm>
            <a:off x="308204" y="1074008"/>
            <a:ext cx="6183031" cy="104021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can help you understand what </a:t>
            </a:r>
            <a:r>
              <a:rPr lang="en-GB" sz="1600" b="1" dirty="0">
                <a:solidFill>
                  <a:schemeClr val="tx1"/>
                </a:solidFill>
                <a:latin typeface="Century Gothic" panose="020B0502020202020204" pitchFamily="34" charset="0"/>
              </a:rPr>
              <a:t>jobs are available near to you and how many jobs </a:t>
            </a:r>
            <a:r>
              <a:rPr lang="en-GB" sz="1600" dirty="0">
                <a:solidFill>
                  <a:schemeClr val="tx1"/>
                </a:solidFill>
                <a:latin typeface="Century Gothic" panose="020B0502020202020204" pitchFamily="34" charset="0"/>
              </a:rPr>
              <a:t>there are in different sectors now and projected in the future.  </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4984342" y="2428841"/>
            <a:ext cx="6876766"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activity (2-3 mins)</a:t>
            </a:r>
            <a:r>
              <a:rPr lang="en-GB" sz="1600" dirty="0">
                <a:solidFill>
                  <a:schemeClr val="tx1"/>
                </a:solidFill>
                <a:latin typeface="Century Gothic" panose="020B0502020202020204" pitchFamily="34" charset="0"/>
                <a:cs typeface="Arial" panose="020B0604020202020204" pitchFamily="34" charset="0"/>
              </a:rPr>
              <a:t> </a:t>
            </a:r>
          </a:p>
          <a:p>
            <a:pPr algn="ctr"/>
            <a:r>
              <a:rPr lang="en-GB" sz="1600" dirty="0">
                <a:solidFill>
                  <a:schemeClr val="tx1"/>
                </a:solidFill>
                <a:latin typeface="Century Gothic" panose="020B0502020202020204" pitchFamily="34" charset="0"/>
                <a:cs typeface="Arial" panose="020B0604020202020204" pitchFamily="34" charset="0"/>
              </a:rPr>
              <a:t>Write down three careers that interest you for the future.</a:t>
            </a:r>
            <a:endParaRPr lang="en-GB" sz="1600" b="1" dirty="0">
              <a:solidFill>
                <a:schemeClr val="tx1"/>
              </a:solidFill>
              <a:latin typeface="Century Gothic" panose="020B0502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4984343" y="4739899"/>
            <a:ext cx="5938215"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updated regularly, so you can see how job </a:t>
            </a:r>
            <a:r>
              <a:rPr lang="en-GB" sz="1600" b="1" dirty="0">
                <a:solidFill>
                  <a:schemeClr val="tx1"/>
                </a:solidFill>
                <a:latin typeface="Century Gothic" panose="020B0502020202020204" pitchFamily="34" charset="0"/>
              </a:rPr>
              <a:t>opportunities change </a:t>
            </a:r>
            <a:r>
              <a:rPr lang="en-GB" sz="1600" dirty="0">
                <a:solidFill>
                  <a:schemeClr val="tx1"/>
                </a:solidFill>
                <a:latin typeface="Century Gothic" panose="020B0502020202020204" pitchFamily="34" charset="0"/>
              </a:rPr>
              <a:t>and some </a:t>
            </a:r>
            <a:r>
              <a:rPr lang="en-GB" sz="1600" b="1" dirty="0">
                <a:solidFill>
                  <a:schemeClr val="tx1"/>
                </a:solidFill>
                <a:latin typeface="Century Gothic" panose="020B0502020202020204" pitchFamily="34" charset="0"/>
              </a:rPr>
              <a:t>sectors grow</a:t>
            </a:r>
            <a:r>
              <a:rPr lang="en-GB" sz="1600" dirty="0">
                <a:solidFill>
                  <a:schemeClr val="tx1"/>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5926904" y="3584369"/>
            <a:ext cx="5938216" cy="890678"/>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could help you see </a:t>
            </a:r>
            <a:r>
              <a:rPr lang="en-GB" sz="1600" b="1" dirty="0">
                <a:solidFill>
                  <a:schemeClr val="tx1"/>
                </a:solidFill>
                <a:latin typeface="Century Gothic" panose="020B0502020202020204" pitchFamily="34" charset="0"/>
              </a:rPr>
              <a:t>where job opportunities are</a:t>
            </a:r>
            <a:r>
              <a:rPr lang="en-GB" sz="1600" dirty="0">
                <a:solidFill>
                  <a:schemeClr val="tx1"/>
                </a:solidFill>
                <a:latin typeface="Century Gothic" panose="020B0502020202020204" pitchFamily="34" charset="0"/>
              </a:rPr>
              <a:t> and how much certain </a:t>
            </a:r>
            <a:r>
              <a:rPr lang="en-GB" sz="1600" b="1" dirty="0">
                <a:solidFill>
                  <a:schemeClr val="tx1"/>
                </a:solidFill>
                <a:latin typeface="Century Gothic" panose="020B0502020202020204" pitchFamily="34" charset="0"/>
              </a:rPr>
              <a:t>roles pay.  </a:t>
            </a:r>
            <a:r>
              <a:rPr lang="en-GB" sz="1600" dirty="0">
                <a:solidFill>
                  <a:schemeClr val="tx1"/>
                </a:solidFill>
                <a:latin typeface="Century Gothic" panose="020B0502020202020204" pitchFamily="34" charset="0"/>
              </a:rPr>
              <a:t>This can help you think about what you want.  </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7" name="Rectangle: Rounded Corners 16">
            <a:extLst>
              <a:ext uri="{FF2B5EF4-FFF2-40B4-BE49-F238E27FC236}">
                <a16:creationId xmlns:a16="http://schemas.microsoft.com/office/drawing/2014/main" id="{33ACC54A-4F72-433D-8E00-20BA2935A399}"/>
              </a:ext>
            </a:extLst>
          </p:cNvPr>
          <p:cNvSpPr/>
          <p:nvPr/>
        </p:nvSpPr>
        <p:spPr>
          <a:xfrm>
            <a:off x="6672294" y="1079495"/>
            <a:ext cx="5192826" cy="1072298"/>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pic>
        <p:nvPicPr>
          <p:cNvPr id="3" name="Picture 2">
            <a:extLst>
              <a:ext uri="{FF2B5EF4-FFF2-40B4-BE49-F238E27FC236}">
                <a16:creationId xmlns:a16="http://schemas.microsoft.com/office/drawing/2014/main" id="{44822866-9700-40DE-B91B-F33A9AE1A9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004"/>
          <a:stretch/>
        </p:blipFill>
        <p:spPr>
          <a:xfrm>
            <a:off x="308204" y="2428181"/>
            <a:ext cx="4444666" cy="3202396"/>
          </a:xfrm>
          <a:prstGeom prst="rect">
            <a:avLst/>
          </a:prstGeom>
          <a:effectLst>
            <a:outerShdw blurRad="50800" dist="38100" dir="2700000" algn="tl" rotWithShape="0">
              <a:prstClr val="black">
                <a:alpha val="40000"/>
              </a:prstClr>
            </a:outerShdw>
          </a:effectLst>
        </p:spPr>
      </p:pic>
      <p:pic>
        <p:nvPicPr>
          <p:cNvPr id="4" name="Graphic 3" descr="Plant with solid fill">
            <a:extLst>
              <a:ext uri="{FF2B5EF4-FFF2-40B4-BE49-F238E27FC236}">
                <a16:creationId xmlns:a16="http://schemas.microsoft.com/office/drawing/2014/main" id="{C361B0CC-670B-4732-AAE7-E1F8C4FF4C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46708" y="4728714"/>
            <a:ext cx="914400" cy="914400"/>
          </a:xfrm>
          <a:prstGeom prst="rect">
            <a:avLst/>
          </a:prstGeom>
        </p:spPr>
      </p:pic>
      <p:pic>
        <p:nvPicPr>
          <p:cNvPr id="9" name="Graphic 8" descr="Marker with solid fill">
            <a:extLst>
              <a:ext uri="{FF2B5EF4-FFF2-40B4-BE49-F238E27FC236}">
                <a16:creationId xmlns:a16="http://schemas.microsoft.com/office/drawing/2014/main" id="{8053528D-72BC-4FE8-BE3B-387D4FB25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4342" y="3572508"/>
            <a:ext cx="914400" cy="914400"/>
          </a:xfrm>
          <a:prstGeom prst="rect">
            <a:avLst/>
          </a:prstGeom>
        </p:spPr>
      </p:pic>
      <p:pic>
        <p:nvPicPr>
          <p:cNvPr id="15" name="Picture 12" descr="New Career Development Framework">
            <a:extLst>
              <a:ext uri="{FF2B5EF4-FFF2-40B4-BE49-F238E27FC236}">
                <a16:creationId xmlns:a16="http://schemas.microsoft.com/office/drawing/2014/main" id="{72F12DE4-F8EA-4C3D-BCCF-8F8A4314B32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40" name="Pentagon 20">
            <a:extLst>
              <a:ext uri="{FF2B5EF4-FFF2-40B4-BE49-F238E27FC236}">
                <a16:creationId xmlns:a16="http://schemas.microsoft.com/office/drawing/2014/main" id="{75703EB8-EA48-4AC1-813B-70591D47B0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26" name="Rectangle: Rounded Corners 25">
            <a:extLst>
              <a:ext uri="{FF2B5EF4-FFF2-40B4-BE49-F238E27FC236}">
                <a16:creationId xmlns:a16="http://schemas.microsoft.com/office/drawing/2014/main" id="{3573C3F2-DA33-499D-80AD-33DD0F73D303}"/>
              </a:ext>
            </a:extLst>
          </p:cNvPr>
          <p:cNvSpPr/>
          <p:nvPr/>
        </p:nvSpPr>
        <p:spPr>
          <a:xfrm>
            <a:off x="484556" y="1087840"/>
            <a:ext cx="7879455" cy="113637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Talk to your partner about what opportunities you know of in your local area – click for some picture hints. Then, head to the next slide for more information on the sectors that have roles on offer in the North East.</a:t>
            </a:r>
          </a:p>
        </p:txBody>
      </p:sp>
      <p:sp>
        <p:nvSpPr>
          <p:cNvPr id="27" name="Rectangle: Rounded Corners 26">
            <a:extLst>
              <a:ext uri="{FF2B5EF4-FFF2-40B4-BE49-F238E27FC236}">
                <a16:creationId xmlns:a16="http://schemas.microsoft.com/office/drawing/2014/main" id="{9EA635C1-44F3-4DC5-A756-B9AA3815E2D4}"/>
              </a:ext>
            </a:extLst>
          </p:cNvPr>
          <p:cNvSpPr/>
          <p:nvPr/>
        </p:nvSpPr>
        <p:spPr>
          <a:xfrm>
            <a:off x="8550876" y="1088987"/>
            <a:ext cx="3156568" cy="1135228"/>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know what kind of work is involved in each of these sectors?</a:t>
            </a:r>
          </a:p>
        </p:txBody>
      </p:sp>
      <p:pic>
        <p:nvPicPr>
          <p:cNvPr id="28" name="Picture 4" descr="New Career Development Framework">
            <a:extLst>
              <a:ext uri="{FF2B5EF4-FFF2-40B4-BE49-F238E27FC236}">
                <a16:creationId xmlns:a16="http://schemas.microsoft.com/office/drawing/2014/main" id="{9C0C6998-C549-4CB5-8F41-B840FDE5EA0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2" descr="cargo ships docked at the pier during day">
            <a:extLst>
              <a:ext uri="{FF2B5EF4-FFF2-40B4-BE49-F238E27FC236}">
                <a16:creationId xmlns:a16="http://schemas.microsoft.com/office/drawing/2014/main" id="{AE0DE3A9-6B03-456F-8E42-8B238CB0A8C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4557" y="2436893"/>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4" descr="monitor showing Java programming">
            <a:extLst>
              <a:ext uri="{FF2B5EF4-FFF2-40B4-BE49-F238E27FC236}">
                <a16:creationId xmlns:a16="http://schemas.microsoft.com/office/drawing/2014/main" id="{CAD276A8-455C-4CBE-B71D-83FD89EC58E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61089" y="2431315"/>
            <a:ext cx="2298625" cy="153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6" descr="low angle photography of cranes on top of building">
            <a:extLst>
              <a:ext uri="{FF2B5EF4-FFF2-40B4-BE49-F238E27FC236}">
                <a16:creationId xmlns:a16="http://schemas.microsoft.com/office/drawing/2014/main" id="{8137BDFC-1EF6-42E3-8C5E-985BCD70993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37621" y="2436894"/>
            <a:ext cx="2293292"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10" descr="yellow pencil on white iPad">
            <a:extLst>
              <a:ext uri="{FF2B5EF4-FFF2-40B4-BE49-F238E27FC236}">
                <a16:creationId xmlns:a16="http://schemas.microsoft.com/office/drawing/2014/main" id="{0A19AE76-018C-4705-B1AF-F93D272D4F9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408819" y="2436894"/>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person holding pencil near laptop computer">
            <a:extLst>
              <a:ext uri="{FF2B5EF4-FFF2-40B4-BE49-F238E27FC236}">
                <a16:creationId xmlns:a16="http://schemas.microsoft.com/office/drawing/2014/main" id="{63EE02C4-C65F-45B9-A645-D20A5A8E88B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84556" y="4185476"/>
            <a:ext cx="2294544"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14" descr="man in blue jacket standing beside brown wooden post">
            <a:extLst>
              <a:ext uri="{FF2B5EF4-FFF2-40B4-BE49-F238E27FC236}">
                <a16:creationId xmlns:a16="http://schemas.microsoft.com/office/drawing/2014/main" id="{4B318A11-88DD-468F-B04B-9CA43ACBCA6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457008" y="4185475"/>
            <a:ext cx="2302706"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16" descr="windmill on grass field during golden hour">
            <a:extLst>
              <a:ext uri="{FF2B5EF4-FFF2-40B4-BE49-F238E27FC236}">
                <a16:creationId xmlns:a16="http://schemas.microsoft.com/office/drawing/2014/main" id="{3A3EA7C1-ED69-4E1B-8246-3FE2D263E98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32288" y="4185616"/>
            <a:ext cx="2293293"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18" descr="white and brown concrete building under blue sky during daytime">
            <a:extLst>
              <a:ext uri="{FF2B5EF4-FFF2-40B4-BE49-F238E27FC236}">
                <a16:creationId xmlns:a16="http://schemas.microsoft.com/office/drawing/2014/main" id="{E6942423-D71B-488B-A671-37F5E4ACF66E}"/>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9414151" y="4182755"/>
            <a:ext cx="2293293" cy="15331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Shape 114">
            <a:extLst>
              <a:ext uri="{FF2B5EF4-FFF2-40B4-BE49-F238E27FC236}">
                <a16:creationId xmlns:a16="http://schemas.microsoft.com/office/drawing/2014/main" id="{C533F928-B09A-4220-8A95-30B934748281}"/>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5609699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4" descr="man in blue jacket standing beside brown wooden post">
            <a:extLst>
              <a:ext uri="{FF2B5EF4-FFF2-40B4-BE49-F238E27FC236}">
                <a16:creationId xmlns:a16="http://schemas.microsoft.com/office/drawing/2014/main" id="{9465D93D-446A-4B1B-9D2E-A6136BD589F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4706" y="1071389"/>
            <a:ext cx="3263265" cy="2179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8118" y="1075483"/>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62843" y="3557145"/>
            <a:ext cx="3254449"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AED1C36A-35DF-4BDF-BC84-861B1591BC64}"/>
              </a:ext>
            </a:extLst>
          </p:cNvPr>
          <p:cNvSpPr/>
          <p:nvPr/>
        </p:nvSpPr>
        <p:spPr>
          <a:xfrm>
            <a:off x="3989794" y="1071389"/>
            <a:ext cx="1927498" cy="217986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&amp; Logistics: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of people and movement of goods (things we buy). </a:t>
            </a:r>
          </a:p>
        </p:txBody>
      </p:sp>
      <p:sp>
        <p:nvSpPr>
          <p:cNvPr id="27" name="Rectangle: Rounded Corners 26">
            <a:extLst>
              <a:ext uri="{FF2B5EF4-FFF2-40B4-BE49-F238E27FC236}">
                <a16:creationId xmlns:a16="http://schemas.microsoft.com/office/drawing/2014/main" id="{353D000B-80C5-4EE0-B37D-F4C20C37655A}"/>
              </a:ext>
            </a:extLst>
          </p:cNvPr>
          <p:cNvSpPr/>
          <p:nvPr/>
        </p:nvSpPr>
        <p:spPr>
          <a:xfrm>
            <a:off x="9796384" y="1071389"/>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Manufacturing:</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making parts for cars, trains, electronics and subsea engineering.</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468118" y="3557145"/>
            <a:ext cx="1927498" cy="2170718"/>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Building and work across all parts of our built environment. </a:t>
            </a:r>
          </a:p>
        </p:txBody>
      </p:sp>
      <p:sp>
        <p:nvSpPr>
          <p:cNvPr id="29" name="Rectangle: Rounded Corners 28">
            <a:extLst>
              <a:ext uri="{FF2B5EF4-FFF2-40B4-BE49-F238E27FC236}">
                <a16:creationId xmlns:a16="http://schemas.microsoft.com/office/drawing/2014/main" id="{245DC0DD-04A7-4B9F-96B1-E1D493E003E4}"/>
              </a:ext>
            </a:extLst>
          </p:cNvPr>
          <p:cNvSpPr/>
          <p:nvPr/>
        </p:nvSpPr>
        <p:spPr>
          <a:xfrm>
            <a:off x="6274707" y="3557145"/>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Life Sciences: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into health and care (looking after people).</a:t>
            </a:r>
          </a:p>
        </p:txBody>
      </p:sp>
      <p:pic>
        <p:nvPicPr>
          <p:cNvPr id="35" name="Picture 18" descr="white and brown concrete building under blue sky during daytime">
            <a:extLst>
              <a:ext uri="{FF2B5EF4-FFF2-40B4-BE49-F238E27FC236}">
                <a16:creationId xmlns:a16="http://schemas.microsoft.com/office/drawing/2014/main" id="{18377B35-A342-43C6-A026-683B17E60A9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436387" y="3557145"/>
            <a:ext cx="3263265"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Pentagon 20">
            <a:extLst>
              <a:ext uri="{FF2B5EF4-FFF2-40B4-BE49-F238E27FC236}">
                <a16:creationId xmlns:a16="http://schemas.microsoft.com/office/drawing/2014/main" id="{ED55CDD2-6443-4F50-BCB2-66FEC1E4E7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14" name="Picture 4" descr="New Career Development Framework">
            <a:extLst>
              <a:ext uri="{FF2B5EF4-FFF2-40B4-BE49-F238E27FC236}">
                <a16:creationId xmlns:a16="http://schemas.microsoft.com/office/drawing/2014/main" id="{D61D9E87-61E4-4342-84E3-C074CCDB113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9E8BD26-001F-415E-AFF1-05B1F5A54802}"/>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197737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7" name="Rectangle: Rounded Corners 26">
            <a:extLst>
              <a:ext uri="{FF2B5EF4-FFF2-40B4-BE49-F238E27FC236}">
                <a16:creationId xmlns:a16="http://schemas.microsoft.com/office/drawing/2014/main" id="{353D000B-80C5-4EE0-B37D-F4C20C37655A}"/>
              </a:ext>
            </a:extLst>
          </p:cNvPr>
          <p:cNvSpPr/>
          <p:nvPr/>
        </p:nvSpPr>
        <p:spPr>
          <a:xfrm>
            <a:off x="977215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Energy:</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 producing energy.</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398979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Business Services: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financial and legal services.</a:t>
            </a:r>
          </a:p>
        </p:txBody>
      </p:sp>
      <p:sp>
        <p:nvSpPr>
          <p:cNvPr id="15" name="Rectangle: Rounded Corners 14">
            <a:extLst>
              <a:ext uri="{FF2B5EF4-FFF2-40B4-BE49-F238E27FC236}">
                <a16:creationId xmlns:a16="http://schemas.microsoft.com/office/drawing/2014/main" id="{0D9960DA-01B9-4F07-A968-A659B87506AD}"/>
              </a:ext>
            </a:extLst>
          </p:cNvPr>
          <p:cNvSpPr/>
          <p:nvPr/>
        </p:nvSpPr>
        <p:spPr>
          <a:xfrm>
            <a:off x="468118" y="1071389"/>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a:t>
            </a:r>
            <a:b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b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 involving Information Technology (IT) and digital data. </a:t>
            </a:r>
          </a:p>
        </p:txBody>
      </p:sp>
      <p:sp>
        <p:nvSpPr>
          <p:cNvPr id="16" name="Rectangle: Rounded Corners 15">
            <a:extLst>
              <a:ext uri="{FF2B5EF4-FFF2-40B4-BE49-F238E27FC236}">
                <a16:creationId xmlns:a16="http://schemas.microsoft.com/office/drawing/2014/main" id="{E0F0A9C3-E59C-43F4-B1E7-D8E437830006}"/>
              </a:ext>
            </a:extLst>
          </p:cNvPr>
          <p:cNvSpPr/>
          <p:nvPr/>
        </p:nvSpPr>
        <p:spPr>
          <a:xfrm>
            <a:off x="6274706" y="1075483"/>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over 1,150 schools in the North East and five universities. </a:t>
            </a:r>
          </a:p>
        </p:txBody>
      </p:sp>
      <p:pic>
        <p:nvPicPr>
          <p:cNvPr id="18" name="Picture 10" descr="yellow pencil on white iPad">
            <a:extLst>
              <a:ext uri="{FF2B5EF4-FFF2-40B4-BE49-F238E27FC236}">
                <a16:creationId xmlns:a16="http://schemas.microsoft.com/office/drawing/2014/main" id="{F0856BE6-A711-4254-9AC3-556267383DD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437278" y="1067295"/>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2" descr="person holding pencil near laptop computer">
            <a:extLst>
              <a:ext uri="{FF2B5EF4-FFF2-40B4-BE49-F238E27FC236}">
                <a16:creationId xmlns:a16="http://schemas.microsoft.com/office/drawing/2014/main" id="{FAF34DFC-1150-48BF-A13A-5294D75D525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4556" y="3557144"/>
            <a:ext cx="3257136" cy="21587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6" descr="windmill on grass field during golden hour">
            <a:extLst>
              <a:ext uri="{FF2B5EF4-FFF2-40B4-BE49-F238E27FC236}">
                <a16:creationId xmlns:a16="http://schemas.microsoft.com/office/drawing/2014/main" id="{62C252D9-954E-43EE-B930-457F18737A6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4706" y="3556449"/>
            <a:ext cx="3257136" cy="21757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4" descr="monitor showing Java programming">
            <a:extLst>
              <a:ext uri="{FF2B5EF4-FFF2-40B4-BE49-F238E27FC236}">
                <a16:creationId xmlns:a16="http://schemas.microsoft.com/office/drawing/2014/main" id="{D932AECD-DA87-4DBF-A0DF-2D64CCF2BC4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55274" y="1071389"/>
            <a:ext cx="3257136"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Pentagon 20">
            <a:extLst>
              <a:ext uri="{FF2B5EF4-FFF2-40B4-BE49-F238E27FC236}">
                <a16:creationId xmlns:a16="http://schemas.microsoft.com/office/drawing/2014/main" id="{065DE95C-2189-4BF0-BA78-979BA15F912E}"/>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14" name="Picture 4" descr="New Career Development Framework">
            <a:extLst>
              <a:ext uri="{FF2B5EF4-FFF2-40B4-BE49-F238E27FC236}">
                <a16:creationId xmlns:a16="http://schemas.microsoft.com/office/drawing/2014/main" id="{A9D92F01-F65A-4393-A996-E5E6CBE8A67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7" name="Shape 114">
            <a:extLst>
              <a:ext uri="{FF2B5EF4-FFF2-40B4-BE49-F238E27FC236}">
                <a16:creationId xmlns:a16="http://schemas.microsoft.com/office/drawing/2014/main" id="{341ADF72-09C5-442E-94E6-B90DCF218D8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1129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2" name="Picture 4" descr="New Career Development Framework">
            <a:extLst>
              <a:ext uri="{FF2B5EF4-FFF2-40B4-BE49-F238E27FC236}">
                <a16:creationId xmlns:a16="http://schemas.microsoft.com/office/drawing/2014/main" id="{0257746D-6035-4873-A671-0449BE91669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Pentagon 20">
            <a:extLst>
              <a:ext uri="{FF2B5EF4-FFF2-40B4-BE49-F238E27FC236}">
                <a16:creationId xmlns:a16="http://schemas.microsoft.com/office/drawing/2014/main" id="{078E0955-9B2F-4FED-938D-A73CD5E71B2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6" name="Shape 114">
            <a:extLst>
              <a:ext uri="{FF2B5EF4-FFF2-40B4-BE49-F238E27FC236}">
                <a16:creationId xmlns:a16="http://schemas.microsoft.com/office/drawing/2014/main" id="{B708567F-A1BD-4FFC-932E-FBD107E87D25}"/>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Construction</a:t>
            </a:r>
          </a:p>
        </p:txBody>
      </p:sp>
      <p:sp>
        <p:nvSpPr>
          <p:cNvPr id="22" name="Rectangle: Rounded Corners 21">
            <a:extLst>
              <a:ext uri="{FF2B5EF4-FFF2-40B4-BE49-F238E27FC236}">
                <a16:creationId xmlns:a16="http://schemas.microsoft.com/office/drawing/2014/main" id="{D98D07D9-A26D-473D-B2A2-F560B5B30E38}"/>
              </a:ext>
            </a:extLst>
          </p:cNvPr>
          <p:cNvSpPr/>
          <p:nvPr/>
        </p:nvSpPr>
        <p:spPr>
          <a:xfrm>
            <a:off x="6205873" y="4629852"/>
            <a:ext cx="5480280" cy="1147511"/>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How do you think construction could address global climate change and support sustainable development?</a:t>
            </a:r>
          </a:p>
        </p:txBody>
      </p:sp>
      <p:sp>
        <p:nvSpPr>
          <p:cNvPr id="24" name="Rectangle: Rounded Corners 23">
            <a:extLst>
              <a:ext uri="{FF2B5EF4-FFF2-40B4-BE49-F238E27FC236}">
                <a16:creationId xmlns:a16="http://schemas.microsoft.com/office/drawing/2014/main" id="{183FDF8A-31D1-4B12-AD0D-FEB9DD717C16}"/>
              </a:ext>
            </a:extLst>
          </p:cNvPr>
          <p:cNvSpPr/>
          <p:nvPr/>
        </p:nvSpPr>
        <p:spPr>
          <a:xfrm>
            <a:off x="484556" y="1080637"/>
            <a:ext cx="6681788" cy="80967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North East has a</a:t>
            </a:r>
            <a:r>
              <a:rPr lang="en-GB" sz="1600" b="0" i="0" dirty="0">
                <a:solidFill>
                  <a:srgbClr val="212529"/>
                </a:solidFill>
                <a:effectLst/>
                <a:latin typeface="Century Gothic" panose="020B0502020202020204" pitchFamily="34" charset="0"/>
              </a:rPr>
              <a:t> </a:t>
            </a:r>
            <a:r>
              <a:rPr lang="en-GB" sz="1600" b="1" i="0" dirty="0">
                <a:solidFill>
                  <a:srgbClr val="212529"/>
                </a:solidFill>
                <a:effectLst/>
                <a:latin typeface="Century Gothic" panose="020B0502020202020204" pitchFamily="34" charset="0"/>
              </a:rPr>
              <a:t>vast array of interesting and rewarding opportunities </a:t>
            </a:r>
            <a:r>
              <a:rPr lang="en-GB" sz="1600" b="0" i="0" dirty="0">
                <a:solidFill>
                  <a:srgbClr val="212529"/>
                </a:solidFill>
                <a:effectLst/>
                <a:latin typeface="Century Gothic" panose="020B0502020202020204" pitchFamily="34" charset="0"/>
              </a:rPr>
              <a:t>within construction for everyone.  </a:t>
            </a:r>
            <a:endParaRPr lang="en-GB" sz="1600" b="1" dirty="0">
              <a:solidFill>
                <a:schemeClr val="tx1"/>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89F01759-6C82-4743-ACA2-AB2266C02596}"/>
              </a:ext>
            </a:extLst>
          </p:cNvPr>
          <p:cNvSpPr/>
          <p:nvPr/>
        </p:nvSpPr>
        <p:spPr>
          <a:xfrm>
            <a:off x="484556" y="2100106"/>
            <a:ext cx="6681788" cy="951438"/>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Over 6000 enterprises employ over 50,000 people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construction in the North East.  </a:t>
            </a:r>
          </a:p>
        </p:txBody>
      </p:sp>
      <p:sp>
        <p:nvSpPr>
          <p:cNvPr id="26" name="Rectangle: Rounded Corners 25">
            <a:extLst>
              <a:ext uri="{FF2B5EF4-FFF2-40B4-BE49-F238E27FC236}">
                <a16:creationId xmlns:a16="http://schemas.microsoft.com/office/drawing/2014/main" id="{C4BD89B0-B23F-43EE-9A27-F715E257591D}"/>
              </a:ext>
            </a:extLst>
          </p:cNvPr>
          <p:cNvSpPr/>
          <p:nvPr/>
        </p:nvSpPr>
        <p:spPr>
          <a:xfrm>
            <a:off x="484556" y="4629852"/>
            <a:ext cx="5501574" cy="114751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challenge of a more sustainable industry </a:t>
            </a:r>
            <a:r>
              <a:rPr lang="en-GB" sz="1600" b="1" dirty="0">
                <a:solidFill>
                  <a:schemeClr val="tx1"/>
                </a:solidFill>
                <a:latin typeface="Century Gothic" panose="020B0502020202020204" pitchFamily="34" charset="0"/>
              </a:rPr>
              <a:t>using new types of resources, reducing energy use and promoting recycling of materials</a:t>
            </a:r>
            <a:endParaRPr lang="en-GB" sz="1400" b="1" dirty="0">
              <a:solidFill>
                <a:schemeClr val="tx1"/>
              </a:solidFill>
              <a:highlight>
                <a:srgbClr val="FF00FF"/>
              </a:highlight>
              <a:latin typeface="Century Gothic" panose="020B0502020202020204" pitchFamily="34" charset="0"/>
              <a:ea typeface="Helvetica Neue" panose="02000503000000020004" pitchFamily="2"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8D72F0CA-86D6-48A6-BCB4-6F94542D1D39}"/>
              </a:ext>
            </a:extLst>
          </p:cNvPr>
          <p:cNvSpPr/>
          <p:nvPr/>
        </p:nvSpPr>
        <p:spPr>
          <a:xfrm>
            <a:off x="484556" y="3261337"/>
            <a:ext cx="11201597" cy="1147511"/>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(4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and l</a:t>
            </a:r>
            <a:r>
              <a:rPr lang="en-GB" sz="1600" dirty="0">
                <a:solidFill>
                  <a:schemeClr val="tx1"/>
                </a:solidFill>
                <a:latin typeface="Century Gothic" panose="020B0502020202020204" pitchFamily="34" charset="0"/>
              </a:rPr>
              <a:t>isten to Charlotte's insight into her role at Bowmer &amp; Kirkland and why she enjoys it so much. Think about what other careers there are in construction.  </a:t>
            </a:r>
          </a:p>
          <a:p>
            <a:pPr algn="ctr"/>
            <a:r>
              <a:rPr lang="en-GB" sz="1600" dirty="0">
                <a:solidFill>
                  <a:schemeClr val="tx1"/>
                </a:solidFill>
                <a:latin typeface="Century Gothic" panose="020B0502020202020204" pitchFamily="34" charset="0"/>
                <a:cs typeface="Arial" panose="020B0604020202020204" pitchFamily="34" charset="0"/>
              </a:rPr>
              <a:t>We will think more about work/life balance later!</a:t>
            </a:r>
          </a:p>
        </p:txBody>
      </p:sp>
      <p:pic>
        <p:nvPicPr>
          <p:cNvPr id="3" name="Picture 2">
            <a:hlinkClick r:id="rId4"/>
            <a:extLst>
              <a:ext uri="{FF2B5EF4-FFF2-40B4-BE49-F238E27FC236}">
                <a16:creationId xmlns:a16="http://schemas.microsoft.com/office/drawing/2014/main" id="{E2059C70-ABD6-4CE2-8575-96BD5FBF833B}"/>
              </a:ext>
            </a:extLst>
          </p:cNvPr>
          <p:cNvPicPr>
            <a:picLocks noChangeAspect="1"/>
          </p:cNvPicPr>
          <p:nvPr/>
        </p:nvPicPr>
        <p:blipFill>
          <a:blip r:embed="rId5"/>
          <a:stretch>
            <a:fillRect/>
          </a:stretch>
        </p:blipFill>
        <p:spPr>
          <a:xfrm>
            <a:off x="7348654" y="1182156"/>
            <a:ext cx="4472916" cy="1755798"/>
          </a:xfrm>
          <a:prstGeom prst="rect">
            <a:avLst/>
          </a:prstGeom>
          <a:effectLst>
            <a:outerShdw blurRad="50800" dist="38100" dir="2700000" algn="tl" rotWithShape="0">
              <a:prstClr val="black">
                <a:alpha val="40000"/>
              </a:prstClr>
            </a:outerShdw>
          </a:effectLst>
        </p:spPr>
      </p:pic>
      <p:sp>
        <p:nvSpPr>
          <p:cNvPr id="27" name="Rectangle: Rounded Corners 26">
            <a:hlinkClick r:id="rId4"/>
            <a:extLst>
              <a:ext uri="{FF2B5EF4-FFF2-40B4-BE49-F238E27FC236}">
                <a16:creationId xmlns:a16="http://schemas.microsoft.com/office/drawing/2014/main" id="{A5C3A0FD-F967-4A87-ACBB-C14719E4DD1A}"/>
              </a:ext>
            </a:extLst>
          </p:cNvPr>
          <p:cNvSpPr/>
          <p:nvPr/>
        </p:nvSpPr>
        <p:spPr>
          <a:xfrm>
            <a:off x="10902077" y="997833"/>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0:00-4:40</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367576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8"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265159-2483-4F8C-9518-E9B0F459303E}"/>
</file>

<file path=customXml/itemProps2.xml><?xml version="1.0" encoding="utf-8"?>
<ds:datastoreItem xmlns:ds="http://schemas.openxmlformats.org/officeDocument/2006/customXml" ds:itemID="{40FCCEBA-5823-43AF-8666-F3B8DB4B4D14}"/>
</file>

<file path=customXml/itemProps3.xml><?xml version="1.0" encoding="utf-8"?>
<ds:datastoreItem xmlns:ds="http://schemas.openxmlformats.org/officeDocument/2006/customXml" ds:itemID="{3A15C5D6-DE49-4F56-B1C5-BF916BB863F1}"/>
</file>

<file path=docProps/app.xml><?xml version="1.0" encoding="utf-8"?>
<Properties xmlns="http://schemas.openxmlformats.org/officeDocument/2006/extended-properties" xmlns:vt="http://schemas.openxmlformats.org/officeDocument/2006/docPropsVTypes">
  <TotalTime>8140</TotalTime>
  <Words>2748</Words>
  <Application>Microsoft Office PowerPoint</Application>
  <PresentationFormat>Widescreen</PresentationFormat>
  <Paragraphs>321</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Exo 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158</cp:revision>
  <cp:lastPrinted>2022-01-12T15:14:05Z</cp:lastPrinted>
  <dcterms:created xsi:type="dcterms:W3CDTF">2019-11-28T00:18:28Z</dcterms:created>
  <dcterms:modified xsi:type="dcterms:W3CDTF">2022-02-24T21:36:33Z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